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369" r:id="rId4"/>
    <p:sldId id="285" r:id="rId5"/>
    <p:sldId id="258" r:id="rId6"/>
    <p:sldId id="259" r:id="rId7"/>
    <p:sldId id="278" r:id="rId8"/>
    <p:sldId id="279" r:id="rId9"/>
    <p:sldId id="280" r:id="rId10"/>
    <p:sldId id="281" r:id="rId11"/>
    <p:sldId id="283" r:id="rId12"/>
    <p:sldId id="260" r:id="rId13"/>
    <p:sldId id="261" r:id="rId14"/>
    <p:sldId id="262" r:id="rId15"/>
    <p:sldId id="263" r:id="rId16"/>
    <p:sldId id="333" r:id="rId17"/>
    <p:sldId id="334" r:id="rId18"/>
    <p:sldId id="335" r:id="rId19"/>
    <p:sldId id="316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5" r:id="rId28"/>
    <p:sldId id="284" r:id="rId29"/>
    <p:sldId id="273" r:id="rId30"/>
    <p:sldId id="274" r:id="rId31"/>
    <p:sldId id="336" r:id="rId32"/>
    <p:sldId id="277" r:id="rId33"/>
    <p:sldId id="282" r:id="rId34"/>
    <p:sldId id="287" r:id="rId35"/>
    <p:sldId id="337" r:id="rId36"/>
    <p:sldId id="289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4" r:id="rId53"/>
    <p:sldId id="353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6" r:id="rId65"/>
    <p:sldId id="367" r:id="rId66"/>
    <p:sldId id="326" r:id="rId67"/>
    <p:sldId id="368" r:id="rId6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plataformamaisbrasil/pt-br/sobre-a-plataforma-mais-brasil/transferencias-especiais/legislacao/portaria-interministerial-me-segov-no-6-411-de-15-de-junho-de-2021" TargetMode="External"/><Relationship Id="rId2" Type="http://schemas.openxmlformats.org/officeDocument/2006/relationships/hyperlink" Target="https://www.gov.br/plataformamaisbrasil/pt-br/sobre-a-plataforma-mais-brasil/transferencias-especiais/legislacao/constituicao-da-republica-federativa-do-brasil-de-1988" TargetMode="External"/><Relationship Id="rId1" Type="http://schemas.openxmlformats.org/officeDocument/2006/relationships/hyperlink" Target="https://www.gov.br/plataformamaisbrasil/pt-br/sobre-a-plataforma-mais-brasil/transferencias-especiais/legislacao/emenda-constitucional-no-105-de-12-de-dezembro-de-2019" TargetMode="External"/><Relationship Id="rId4" Type="http://schemas.openxmlformats.org/officeDocument/2006/relationships/hyperlink" Target="https://www.gov.br/plataformamaisbrasil/pt-br/sobre-a-plataforma-mais-brasil/transferencias-especiais/legislacao/portaria-interministerial-no-252-de-19-de-junho-de-2020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plataformamaisbrasil/pt-br/sobre-a-plataforma-mais-brasil/transferencias-especiais/legislacao/portaria-interministerial-me-segov-no-6-411-de-15-de-junho-de-2021" TargetMode="External"/><Relationship Id="rId2" Type="http://schemas.openxmlformats.org/officeDocument/2006/relationships/hyperlink" Target="https://www.gov.br/plataformamaisbrasil/pt-br/sobre-a-plataforma-mais-brasil/transferencias-especiais/legislacao/constituicao-da-republica-federativa-do-brasil-de-1988" TargetMode="External"/><Relationship Id="rId1" Type="http://schemas.openxmlformats.org/officeDocument/2006/relationships/hyperlink" Target="https://www.gov.br/plataformamaisbrasil/pt-br/sobre-a-plataforma-mais-brasil/transferencias-especiais/legislacao/emenda-constitucional-no-105-de-12-de-dezembro-de-2019" TargetMode="External"/><Relationship Id="rId4" Type="http://schemas.openxmlformats.org/officeDocument/2006/relationships/hyperlink" Target="https://www.gov.br/plataformamaisbrasil/pt-br/sobre-a-plataforma-mais-brasil/transferencias-especiais/legislacao/portaria-interministerial-no-252-de-19-de-junho-de-202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54D72-7B67-4694-BE2D-9E5D7CD17F7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5036D0-08FE-4E34-9B4E-69D8D008F7CC}" type="pres">
      <dgm:prSet presAssocID="{35954D72-7B67-4694-BE2D-9E5D7CD17F72}" presName="diagram" presStyleCnt="0">
        <dgm:presLayoutVars>
          <dgm:dir/>
          <dgm:resizeHandles val="exact"/>
        </dgm:presLayoutVars>
      </dgm:prSet>
      <dgm:spPr/>
    </dgm:pt>
  </dgm:ptLst>
  <dgm:cxnLst>
    <dgm:cxn modelId="{26C8870B-033A-4905-87FB-C1F044007925}" type="presOf" srcId="{35954D72-7B67-4694-BE2D-9E5D7CD17F72}" destId="{A85036D0-08FE-4E34-9B4E-69D8D008F7CC}" srcOrd="0" destOrd="0" presId="urn:microsoft.com/office/officeart/2005/8/layout/default"/>
  </dgm:cxnLst>
  <dgm:bg>
    <a:blipFill>
      <a:blip xmlns:r="http://schemas.openxmlformats.org/officeDocument/2006/relationships" r:embed="rId1">
        <a:alphaModFix/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47DAAD-F234-45E9-824D-FA8433F7C0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34F851-94FD-402B-A6EC-9615F9B116FE}">
      <dgm:prSet custT="1"/>
      <dgm:spPr/>
      <dgm:t>
        <a:bodyPr/>
        <a:lstStyle/>
        <a:p>
          <a:r>
            <a:rPr lang="pt-BR" sz="6500" b="1" dirty="0"/>
            <a:t>ETAPA 5</a:t>
          </a:r>
          <a:r>
            <a:rPr lang="pt-BR" sz="6500" dirty="0"/>
            <a:t> – </a:t>
          </a:r>
          <a:r>
            <a:rPr lang="pt-BR" sz="2400" dirty="0"/>
            <a:t>Atendimento ao Contido do Despacho ADPF 854/DF de 01 de Abril de 2025/Nota Técnica nº 33/2025/CGF/TCE PR</a:t>
          </a:r>
          <a:endParaRPr lang="en-US" sz="6500" dirty="0"/>
        </a:p>
      </dgm:t>
    </dgm:pt>
    <dgm:pt modelId="{CFC992DE-0399-4A51-BE32-DA92E123F619}" type="parTrans" cxnId="{CDFBDCF2-A324-4CBC-8036-86E17709EE57}">
      <dgm:prSet/>
      <dgm:spPr/>
      <dgm:t>
        <a:bodyPr/>
        <a:lstStyle/>
        <a:p>
          <a:endParaRPr lang="en-US"/>
        </a:p>
      </dgm:t>
    </dgm:pt>
    <dgm:pt modelId="{FB4B3E2F-CF35-4B9C-A751-BEC214EF173C}" type="sibTrans" cxnId="{CDFBDCF2-A324-4CBC-8036-86E17709EE57}">
      <dgm:prSet/>
      <dgm:spPr/>
      <dgm:t>
        <a:bodyPr/>
        <a:lstStyle/>
        <a:p>
          <a:endParaRPr lang="en-US"/>
        </a:p>
      </dgm:t>
    </dgm:pt>
    <dgm:pt modelId="{E0C504F5-2153-4CAE-A4C6-C50BF7775957}" type="pres">
      <dgm:prSet presAssocID="{4947DAAD-F234-45E9-824D-FA8433F7C064}" presName="linear" presStyleCnt="0">
        <dgm:presLayoutVars>
          <dgm:animLvl val="lvl"/>
          <dgm:resizeHandles val="exact"/>
        </dgm:presLayoutVars>
      </dgm:prSet>
      <dgm:spPr/>
    </dgm:pt>
    <dgm:pt modelId="{059D931B-D7D1-455E-9635-40E784BBFB3B}" type="pres">
      <dgm:prSet presAssocID="{4F34F851-94FD-402B-A6EC-9615F9B116F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4117114-4D67-4C7D-96B1-86FE22C98F68}" type="presOf" srcId="{4F34F851-94FD-402B-A6EC-9615F9B116FE}" destId="{059D931B-D7D1-455E-9635-40E784BBFB3B}" srcOrd="0" destOrd="0" presId="urn:microsoft.com/office/officeart/2005/8/layout/vList2"/>
    <dgm:cxn modelId="{82ECB2ED-E95D-4F74-B6FC-E136B4FE3943}" type="presOf" srcId="{4947DAAD-F234-45E9-824D-FA8433F7C064}" destId="{E0C504F5-2153-4CAE-A4C6-C50BF7775957}" srcOrd="0" destOrd="0" presId="urn:microsoft.com/office/officeart/2005/8/layout/vList2"/>
    <dgm:cxn modelId="{CDFBDCF2-A324-4CBC-8036-86E17709EE57}" srcId="{4947DAAD-F234-45E9-824D-FA8433F7C064}" destId="{4F34F851-94FD-402B-A6EC-9615F9B116FE}" srcOrd="0" destOrd="0" parTransId="{CFC992DE-0399-4A51-BE32-DA92E123F619}" sibTransId="{FB4B3E2F-CF35-4B9C-A751-BEC214EF173C}"/>
    <dgm:cxn modelId="{590A2437-E4E8-4BCC-AFD8-8AB5563059C7}" type="presParOf" srcId="{E0C504F5-2153-4CAE-A4C6-C50BF7775957}" destId="{059D931B-D7D1-455E-9635-40E784BBFB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47DAAD-F234-45E9-824D-FA8433F7C0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D0E63E-9B81-410D-91CC-EA0C8EDFBE4A}">
      <dgm:prSet/>
      <dgm:spPr/>
      <dgm:t>
        <a:bodyPr/>
        <a:lstStyle/>
        <a:p>
          <a:r>
            <a:rPr lang="pt-BR" b="1" dirty="0"/>
            <a:t>ETAPA 1 </a:t>
          </a:r>
          <a:r>
            <a:rPr lang="pt-BR" dirty="0"/>
            <a:t>–  ONTEM</a:t>
          </a:r>
          <a:endParaRPr lang="en-US" dirty="0"/>
        </a:p>
      </dgm:t>
    </dgm:pt>
    <dgm:pt modelId="{1EE46684-1ECB-48F6-B796-77F33CAB1ABC}" type="parTrans" cxnId="{68D33E6E-346F-4EA7-8F74-9A335EAB2B46}">
      <dgm:prSet/>
      <dgm:spPr/>
      <dgm:t>
        <a:bodyPr/>
        <a:lstStyle/>
        <a:p>
          <a:endParaRPr lang="en-US"/>
        </a:p>
      </dgm:t>
    </dgm:pt>
    <dgm:pt modelId="{B1E1E205-154A-47E4-BA1D-A71841AE7990}" type="sibTrans" cxnId="{68D33E6E-346F-4EA7-8F74-9A335EAB2B46}">
      <dgm:prSet/>
      <dgm:spPr/>
      <dgm:t>
        <a:bodyPr/>
        <a:lstStyle/>
        <a:p>
          <a:endParaRPr lang="en-US"/>
        </a:p>
      </dgm:t>
    </dgm:pt>
    <dgm:pt modelId="{B3EBD9DB-08DE-4590-B35B-9E7A1FC6B100}">
      <dgm:prSet/>
      <dgm:spPr/>
      <dgm:t>
        <a:bodyPr/>
        <a:lstStyle/>
        <a:p>
          <a:r>
            <a:rPr lang="pt-BR" b="1" dirty="0"/>
            <a:t>ETAPA 2 - ONTEM</a:t>
          </a:r>
          <a:endParaRPr lang="en-US" dirty="0"/>
        </a:p>
      </dgm:t>
    </dgm:pt>
    <dgm:pt modelId="{5CCB06EF-961F-4F7D-B5F0-CF1707E02D02}" type="parTrans" cxnId="{4A5014A1-D3DE-4585-8466-BFBC2FF64281}">
      <dgm:prSet/>
      <dgm:spPr/>
      <dgm:t>
        <a:bodyPr/>
        <a:lstStyle/>
        <a:p>
          <a:endParaRPr lang="en-US"/>
        </a:p>
      </dgm:t>
    </dgm:pt>
    <dgm:pt modelId="{62AE1692-9877-4248-9869-1167982B625A}" type="sibTrans" cxnId="{4A5014A1-D3DE-4585-8466-BFBC2FF64281}">
      <dgm:prSet/>
      <dgm:spPr/>
      <dgm:t>
        <a:bodyPr/>
        <a:lstStyle/>
        <a:p>
          <a:endParaRPr lang="en-US"/>
        </a:p>
      </dgm:t>
    </dgm:pt>
    <dgm:pt modelId="{CAF41617-3204-44B4-9851-BF7ACA089B22}">
      <dgm:prSet/>
      <dgm:spPr/>
      <dgm:t>
        <a:bodyPr/>
        <a:lstStyle/>
        <a:p>
          <a:r>
            <a:rPr lang="pt-BR" b="1" dirty="0"/>
            <a:t>ETAPA 3</a:t>
          </a:r>
          <a:r>
            <a:rPr lang="pt-BR" dirty="0"/>
            <a:t> – ONTEM</a:t>
          </a:r>
          <a:endParaRPr lang="en-US" dirty="0"/>
        </a:p>
      </dgm:t>
    </dgm:pt>
    <dgm:pt modelId="{23BA7B91-89D1-47D0-ADA5-E3372753FEF8}" type="parTrans" cxnId="{118F5575-B718-4B84-8066-5F22A568B0EB}">
      <dgm:prSet/>
      <dgm:spPr/>
      <dgm:t>
        <a:bodyPr/>
        <a:lstStyle/>
        <a:p>
          <a:endParaRPr lang="en-US"/>
        </a:p>
      </dgm:t>
    </dgm:pt>
    <dgm:pt modelId="{141BE20A-A4CE-4DA8-8D1C-FADFE50F048F}" type="sibTrans" cxnId="{118F5575-B718-4B84-8066-5F22A568B0EB}">
      <dgm:prSet/>
      <dgm:spPr/>
      <dgm:t>
        <a:bodyPr/>
        <a:lstStyle/>
        <a:p>
          <a:endParaRPr lang="en-US"/>
        </a:p>
      </dgm:t>
    </dgm:pt>
    <dgm:pt modelId="{4F34F851-94FD-402B-A6EC-9615F9B116FE}">
      <dgm:prSet/>
      <dgm:spPr/>
      <dgm:t>
        <a:bodyPr/>
        <a:lstStyle/>
        <a:p>
          <a:r>
            <a:rPr lang="pt-BR" b="1" dirty="0"/>
            <a:t>ETAPA 4 e 5</a:t>
          </a:r>
          <a:r>
            <a:rPr lang="pt-BR" dirty="0"/>
            <a:t> – ONTEM</a:t>
          </a:r>
          <a:endParaRPr lang="en-US" dirty="0"/>
        </a:p>
      </dgm:t>
    </dgm:pt>
    <dgm:pt modelId="{FB4B3E2F-CF35-4B9C-A751-BEC214EF173C}" type="sibTrans" cxnId="{CDFBDCF2-A324-4CBC-8036-86E17709EE57}">
      <dgm:prSet/>
      <dgm:spPr/>
      <dgm:t>
        <a:bodyPr/>
        <a:lstStyle/>
        <a:p>
          <a:endParaRPr lang="en-US"/>
        </a:p>
      </dgm:t>
    </dgm:pt>
    <dgm:pt modelId="{CFC992DE-0399-4A51-BE32-DA92E123F619}" type="parTrans" cxnId="{CDFBDCF2-A324-4CBC-8036-86E17709EE57}">
      <dgm:prSet/>
      <dgm:spPr/>
      <dgm:t>
        <a:bodyPr/>
        <a:lstStyle/>
        <a:p>
          <a:endParaRPr lang="en-US"/>
        </a:p>
      </dgm:t>
    </dgm:pt>
    <dgm:pt modelId="{E0C504F5-2153-4CAE-A4C6-C50BF7775957}" type="pres">
      <dgm:prSet presAssocID="{4947DAAD-F234-45E9-824D-FA8433F7C064}" presName="linear" presStyleCnt="0">
        <dgm:presLayoutVars>
          <dgm:animLvl val="lvl"/>
          <dgm:resizeHandles val="exact"/>
        </dgm:presLayoutVars>
      </dgm:prSet>
      <dgm:spPr/>
    </dgm:pt>
    <dgm:pt modelId="{92B048A7-AB9C-461C-9CF4-66FAE5B5F87C}" type="pres">
      <dgm:prSet presAssocID="{8FD0E63E-9B81-410D-91CC-EA0C8EDFBE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1F68E5-9805-4BB2-B208-8E2F410E9410}" type="pres">
      <dgm:prSet presAssocID="{B1E1E205-154A-47E4-BA1D-A71841AE7990}" presName="spacer" presStyleCnt="0"/>
      <dgm:spPr/>
    </dgm:pt>
    <dgm:pt modelId="{DF49827B-3303-48A9-8243-A043E88070C0}" type="pres">
      <dgm:prSet presAssocID="{B3EBD9DB-08DE-4590-B35B-9E7A1FC6B1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EF5E82-18AA-4B69-BFFD-8677238A4DA5}" type="pres">
      <dgm:prSet presAssocID="{62AE1692-9877-4248-9869-1167982B625A}" presName="spacer" presStyleCnt="0"/>
      <dgm:spPr/>
    </dgm:pt>
    <dgm:pt modelId="{80119137-C52A-4A1E-8E0B-65D5D4F0BB9F}" type="pres">
      <dgm:prSet presAssocID="{CAF41617-3204-44B4-9851-BF7ACA089B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035A98-C222-4537-A2BB-9A9805D4C492}" type="pres">
      <dgm:prSet presAssocID="{141BE20A-A4CE-4DA8-8D1C-FADFE50F048F}" presName="spacer" presStyleCnt="0"/>
      <dgm:spPr/>
    </dgm:pt>
    <dgm:pt modelId="{059D931B-D7D1-455E-9635-40E784BBFB3B}" type="pres">
      <dgm:prSet presAssocID="{4F34F851-94FD-402B-A6EC-9615F9B116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C60510-CE0A-40CF-BC77-C99495B1C25F}" type="presOf" srcId="{CAF41617-3204-44B4-9851-BF7ACA089B22}" destId="{80119137-C52A-4A1E-8E0B-65D5D4F0BB9F}" srcOrd="0" destOrd="0" presId="urn:microsoft.com/office/officeart/2005/8/layout/vList2"/>
    <dgm:cxn modelId="{C4117114-4D67-4C7D-96B1-86FE22C98F68}" type="presOf" srcId="{4F34F851-94FD-402B-A6EC-9615F9B116FE}" destId="{059D931B-D7D1-455E-9635-40E784BBFB3B}" srcOrd="0" destOrd="0" presId="urn:microsoft.com/office/officeart/2005/8/layout/vList2"/>
    <dgm:cxn modelId="{68D33E6E-346F-4EA7-8F74-9A335EAB2B46}" srcId="{4947DAAD-F234-45E9-824D-FA8433F7C064}" destId="{8FD0E63E-9B81-410D-91CC-EA0C8EDFBE4A}" srcOrd="0" destOrd="0" parTransId="{1EE46684-1ECB-48F6-B796-77F33CAB1ABC}" sibTransId="{B1E1E205-154A-47E4-BA1D-A71841AE7990}"/>
    <dgm:cxn modelId="{118F5575-B718-4B84-8066-5F22A568B0EB}" srcId="{4947DAAD-F234-45E9-824D-FA8433F7C064}" destId="{CAF41617-3204-44B4-9851-BF7ACA089B22}" srcOrd="2" destOrd="0" parTransId="{23BA7B91-89D1-47D0-ADA5-E3372753FEF8}" sibTransId="{141BE20A-A4CE-4DA8-8D1C-FADFE50F048F}"/>
    <dgm:cxn modelId="{DD538598-323A-4EE6-B80E-716FBB38635D}" type="presOf" srcId="{8FD0E63E-9B81-410D-91CC-EA0C8EDFBE4A}" destId="{92B048A7-AB9C-461C-9CF4-66FAE5B5F87C}" srcOrd="0" destOrd="0" presId="urn:microsoft.com/office/officeart/2005/8/layout/vList2"/>
    <dgm:cxn modelId="{4A5014A1-D3DE-4585-8466-BFBC2FF64281}" srcId="{4947DAAD-F234-45E9-824D-FA8433F7C064}" destId="{B3EBD9DB-08DE-4590-B35B-9E7A1FC6B100}" srcOrd="1" destOrd="0" parTransId="{5CCB06EF-961F-4F7D-B5F0-CF1707E02D02}" sibTransId="{62AE1692-9877-4248-9869-1167982B625A}"/>
    <dgm:cxn modelId="{099AB1C1-E132-426C-85AD-AEF4C9C82B04}" type="presOf" srcId="{B3EBD9DB-08DE-4590-B35B-9E7A1FC6B100}" destId="{DF49827B-3303-48A9-8243-A043E88070C0}" srcOrd="0" destOrd="0" presId="urn:microsoft.com/office/officeart/2005/8/layout/vList2"/>
    <dgm:cxn modelId="{82ECB2ED-E95D-4F74-B6FC-E136B4FE3943}" type="presOf" srcId="{4947DAAD-F234-45E9-824D-FA8433F7C064}" destId="{E0C504F5-2153-4CAE-A4C6-C50BF7775957}" srcOrd="0" destOrd="0" presId="urn:microsoft.com/office/officeart/2005/8/layout/vList2"/>
    <dgm:cxn modelId="{CDFBDCF2-A324-4CBC-8036-86E17709EE57}" srcId="{4947DAAD-F234-45E9-824D-FA8433F7C064}" destId="{4F34F851-94FD-402B-A6EC-9615F9B116FE}" srcOrd="3" destOrd="0" parTransId="{CFC992DE-0399-4A51-BE32-DA92E123F619}" sibTransId="{FB4B3E2F-CF35-4B9C-A751-BEC214EF173C}"/>
    <dgm:cxn modelId="{22F1F1EB-B031-48C5-978A-0FBE2042AF3B}" type="presParOf" srcId="{E0C504F5-2153-4CAE-A4C6-C50BF7775957}" destId="{92B048A7-AB9C-461C-9CF4-66FAE5B5F87C}" srcOrd="0" destOrd="0" presId="urn:microsoft.com/office/officeart/2005/8/layout/vList2"/>
    <dgm:cxn modelId="{302A0CF5-73A0-4EED-BE49-F643B0045FA9}" type="presParOf" srcId="{E0C504F5-2153-4CAE-A4C6-C50BF7775957}" destId="{8F1F68E5-9805-4BB2-B208-8E2F410E9410}" srcOrd="1" destOrd="0" presId="urn:microsoft.com/office/officeart/2005/8/layout/vList2"/>
    <dgm:cxn modelId="{06661C67-7FB3-4E06-9091-4C4B90DE37C3}" type="presParOf" srcId="{E0C504F5-2153-4CAE-A4C6-C50BF7775957}" destId="{DF49827B-3303-48A9-8243-A043E88070C0}" srcOrd="2" destOrd="0" presId="urn:microsoft.com/office/officeart/2005/8/layout/vList2"/>
    <dgm:cxn modelId="{B096F5C2-DB6D-4ACF-A1A6-8C1A3C7B8C2A}" type="presParOf" srcId="{E0C504F5-2153-4CAE-A4C6-C50BF7775957}" destId="{7FEF5E82-18AA-4B69-BFFD-8677238A4DA5}" srcOrd="3" destOrd="0" presId="urn:microsoft.com/office/officeart/2005/8/layout/vList2"/>
    <dgm:cxn modelId="{E926E7E5-5171-4CE5-B283-E5D31C02E0D3}" type="presParOf" srcId="{E0C504F5-2153-4CAE-A4C6-C50BF7775957}" destId="{80119137-C52A-4A1E-8E0B-65D5D4F0BB9F}" srcOrd="4" destOrd="0" presId="urn:microsoft.com/office/officeart/2005/8/layout/vList2"/>
    <dgm:cxn modelId="{AA6DF32A-156B-400D-9CCC-BC74052DF837}" type="presParOf" srcId="{E0C504F5-2153-4CAE-A4C6-C50BF7775957}" destId="{58035A98-C222-4537-A2BB-9A9805D4C492}" srcOrd="5" destOrd="0" presId="urn:microsoft.com/office/officeart/2005/8/layout/vList2"/>
    <dgm:cxn modelId="{590A2437-E4E8-4BCC-AFD8-8AB5563059C7}" type="presParOf" srcId="{E0C504F5-2153-4CAE-A4C6-C50BF7775957}" destId="{059D931B-D7D1-455E-9635-40E784BBFB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54D72-7B67-4694-BE2D-9E5D7CD17F7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15167D-A0FA-47EA-9E4E-ABC071962738}">
      <dgm:prSet/>
      <dgm:spPr/>
      <dgm:t>
        <a:bodyPr/>
        <a:lstStyle/>
        <a:p>
          <a:r>
            <a:rPr lang="en-US" b="1" i="0" u="none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EMENDA CONSTITUCIONAL Nº 105, DE 12 DE DEZEMBRO DE 2019</a:t>
          </a:r>
          <a:endParaRPr lang="en-US" u="none" dirty="0">
            <a:solidFill>
              <a:schemeClr val="bg1"/>
            </a:solidFill>
          </a:endParaRPr>
        </a:p>
      </dgm:t>
    </dgm:pt>
    <dgm:pt modelId="{7F34CFDD-183A-40AB-BEF7-6D9CE2584E65}" type="parTrans" cxnId="{518A8BBD-2289-46BC-A967-C46303B27C4D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03F02FBF-EAC9-44F9-9E71-3CE80EAC853D}" type="sibTrans" cxnId="{518A8BBD-2289-46BC-A967-C46303B27C4D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FD38DC42-8945-4F13-900E-8A6B03D3152D}">
      <dgm:prSet/>
      <dgm:spPr/>
      <dgm:t>
        <a:bodyPr/>
        <a:lstStyle/>
        <a:p>
          <a:r>
            <a:rPr lang="en-US" b="1" i="0" u="none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CONSTITUIÇÃO DA REPÚBLICA FEDERATIVA DO BRASIL DE 1988</a:t>
          </a:r>
          <a:endParaRPr lang="en-US" u="none" dirty="0">
            <a:solidFill>
              <a:schemeClr val="bg1"/>
            </a:solidFill>
          </a:endParaRPr>
        </a:p>
      </dgm:t>
    </dgm:pt>
    <dgm:pt modelId="{4B7028E1-FEC1-4B4E-B53A-C6CCF5056D02}" type="parTrans" cxnId="{1D43E715-F557-40A2-95F2-0FAABF7BF638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CB0B7D3D-8B4F-478C-9008-38ACA8C3F317}" type="sibTrans" cxnId="{1D43E715-F557-40A2-95F2-0FAABF7BF638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FCA32A09-9E3B-4CF7-8260-5CFFFA1256B5}">
      <dgm:prSet/>
      <dgm:spPr/>
      <dgm:t>
        <a:bodyPr/>
        <a:lstStyle/>
        <a:p>
          <a:r>
            <a:rPr lang="en-US" b="1" i="0" u="none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PORTARIA INTERMINISTERIAL ME/SEGOV Nº 6.411, DE 15 DE JUNHO DE 2021</a:t>
          </a:r>
          <a:endParaRPr lang="en-US" u="none" dirty="0">
            <a:solidFill>
              <a:schemeClr val="bg1"/>
            </a:solidFill>
          </a:endParaRPr>
        </a:p>
      </dgm:t>
    </dgm:pt>
    <dgm:pt modelId="{8CAE9F46-56A9-440B-AF71-3DBCE697C972}" type="parTrans" cxnId="{36694B9B-BD2C-411B-A327-B9F71A6F7661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5E2A4D30-CAB3-4D1B-B8A3-083B199DA233}" type="sibTrans" cxnId="{36694B9B-BD2C-411B-A327-B9F71A6F7661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37C772E5-0695-47F0-A976-4EC38D8B45DD}">
      <dgm:prSet/>
      <dgm:spPr/>
      <dgm:t>
        <a:bodyPr/>
        <a:lstStyle/>
        <a:p>
          <a:r>
            <a:rPr lang="en-US" b="1" i="0" u="none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PORTARIA INTERMINISTERIAL Nº 252, DE 19 DE JUNHO DE 2020</a:t>
          </a:r>
          <a:endParaRPr lang="en-US" u="none" dirty="0">
            <a:solidFill>
              <a:schemeClr val="bg1"/>
            </a:solidFill>
          </a:endParaRPr>
        </a:p>
      </dgm:t>
    </dgm:pt>
    <dgm:pt modelId="{46D3145E-8A10-4C8F-85D0-504F0CCA745D}" type="parTrans" cxnId="{5697E174-B72A-4FFF-9A90-8B548C4424D2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D9A81B0C-1BE2-4FC9-ADB5-E823CB77167C}" type="sibTrans" cxnId="{5697E174-B72A-4FFF-9A90-8B548C4424D2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647B8A5C-3392-4A12-9A3C-65D28469F54E}">
      <dgm:prSet/>
      <dgm:spPr/>
      <dgm:t>
        <a:bodyPr/>
        <a:lstStyle/>
        <a:p>
          <a:r>
            <a:rPr lang="en-US" u="none">
              <a:solidFill>
                <a:schemeClr val="bg1"/>
              </a:solidFill>
            </a:rPr>
            <a:t>INSTRUÇÃO NORMATIVA - TCU Nº 93, DE 17 DE JANEIRO DE 2024</a:t>
          </a:r>
        </a:p>
      </dgm:t>
    </dgm:pt>
    <dgm:pt modelId="{E4E90FAD-34C9-4C81-A011-1D7766063CE6}" type="parTrans" cxnId="{5A4D2C2E-C7B5-4583-86E2-96295B30FA00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8C1C9604-73F0-407E-9B12-EBC98BA1AC05}" type="sibTrans" cxnId="{5A4D2C2E-C7B5-4583-86E2-96295B30FA00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AB4AE9AE-90CD-49FD-90E0-4790E24147B1}">
      <dgm:prSet/>
      <dgm:spPr/>
      <dgm:t>
        <a:bodyPr/>
        <a:lstStyle/>
        <a:p>
          <a:r>
            <a:rPr lang="en-US" u="none">
              <a:solidFill>
                <a:schemeClr val="bg1"/>
              </a:solidFill>
            </a:rPr>
            <a:t>PORTARIA CONJUNTA MGI/MF Nº 2, DE 24 DE JANEIRO DE 2025</a:t>
          </a:r>
        </a:p>
      </dgm:t>
    </dgm:pt>
    <dgm:pt modelId="{0584D7CE-5C56-4C11-AC52-84B90EE928B8}" type="parTrans" cxnId="{152D43D3-FAF1-4BB5-A343-F6779FAD7D61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9D59B2F6-065C-484F-8755-2CDCFC2B0E65}" type="sibTrans" cxnId="{152D43D3-FAF1-4BB5-A343-F6779FAD7D61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D2E5A944-B7AF-42BD-9F6D-B84037359190}">
      <dgm:prSet/>
      <dgm:spPr/>
      <dgm:t>
        <a:bodyPr/>
        <a:lstStyle/>
        <a:p>
          <a:r>
            <a:rPr lang="en-US" u="none" dirty="0">
              <a:solidFill>
                <a:schemeClr val="bg1"/>
              </a:solidFill>
            </a:rPr>
            <a:t>NOTA TÉCNICA 04/2025</a:t>
          </a:r>
        </a:p>
      </dgm:t>
    </dgm:pt>
    <dgm:pt modelId="{6B74E75E-520A-4A33-8CE3-4E581C9098E8}" type="parTrans" cxnId="{431B98AB-B64B-4B4B-B491-E1E6597804EB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BC5263FE-330D-42B8-836C-3981DF41F617}" type="sibTrans" cxnId="{431B98AB-B64B-4B4B-B491-E1E6597804EB}">
      <dgm:prSet/>
      <dgm:spPr/>
      <dgm:t>
        <a:bodyPr/>
        <a:lstStyle/>
        <a:p>
          <a:endParaRPr lang="en-US" u="none">
            <a:solidFill>
              <a:schemeClr val="bg1"/>
            </a:solidFill>
          </a:endParaRPr>
        </a:p>
      </dgm:t>
    </dgm:pt>
    <dgm:pt modelId="{D9AD28E2-D542-4A6C-8735-4BB413235F29}">
      <dgm:prSet/>
      <dgm:spPr/>
      <dgm:t>
        <a:bodyPr/>
        <a:lstStyle/>
        <a:p>
          <a:r>
            <a:rPr lang="pt-BR" u="none" dirty="0">
              <a:solidFill>
                <a:schemeClr val="bg1"/>
              </a:solidFill>
            </a:rPr>
            <a:t>NOTA TÉCNICA N° 33/2025 – CGF/TCEPR</a:t>
          </a:r>
          <a:endParaRPr lang="en-US" u="none" dirty="0">
            <a:solidFill>
              <a:schemeClr val="bg1"/>
            </a:solidFill>
          </a:endParaRPr>
        </a:p>
      </dgm:t>
    </dgm:pt>
    <dgm:pt modelId="{C2DABAA5-E616-47BA-9A30-FA142F5E67F9}" type="parTrans" cxnId="{95947D4C-DD78-41EF-899C-90755CFBE142}">
      <dgm:prSet/>
      <dgm:spPr/>
      <dgm:t>
        <a:bodyPr/>
        <a:lstStyle/>
        <a:p>
          <a:endParaRPr lang="pt-BR"/>
        </a:p>
      </dgm:t>
    </dgm:pt>
    <dgm:pt modelId="{0ADA9281-1970-44FA-A49E-1635BEE8910C}" type="sibTrans" cxnId="{95947D4C-DD78-41EF-899C-90755CFBE142}">
      <dgm:prSet/>
      <dgm:spPr/>
      <dgm:t>
        <a:bodyPr/>
        <a:lstStyle/>
        <a:p>
          <a:endParaRPr lang="pt-BR"/>
        </a:p>
      </dgm:t>
    </dgm:pt>
    <dgm:pt modelId="{9817F453-B5C8-4308-B113-6F4116B4E1D7}">
      <dgm:prSet/>
      <dgm:spPr/>
      <dgm:t>
        <a:bodyPr/>
        <a:lstStyle/>
        <a:p>
          <a:r>
            <a:rPr lang="pt-BR" u="none">
              <a:solidFill>
                <a:schemeClr val="bg1"/>
              </a:solidFill>
            </a:rPr>
            <a:t>ADPF 854</a:t>
          </a:r>
          <a:endParaRPr lang="en-US" u="none" dirty="0">
            <a:solidFill>
              <a:schemeClr val="bg1"/>
            </a:solidFill>
          </a:endParaRPr>
        </a:p>
      </dgm:t>
    </dgm:pt>
    <dgm:pt modelId="{ECB381BE-0CDC-4D20-B6B2-73BACBC969B4}" type="parTrans" cxnId="{DCE88AE8-EFEB-4867-8004-1D13A7601F16}">
      <dgm:prSet/>
      <dgm:spPr/>
      <dgm:t>
        <a:bodyPr/>
        <a:lstStyle/>
        <a:p>
          <a:endParaRPr lang="pt-BR"/>
        </a:p>
      </dgm:t>
    </dgm:pt>
    <dgm:pt modelId="{13D0F1ED-EA73-4EBF-A23F-2E2F78027943}" type="sibTrans" cxnId="{DCE88AE8-EFEB-4867-8004-1D13A7601F16}">
      <dgm:prSet/>
      <dgm:spPr/>
      <dgm:t>
        <a:bodyPr/>
        <a:lstStyle/>
        <a:p>
          <a:endParaRPr lang="pt-BR"/>
        </a:p>
      </dgm:t>
    </dgm:pt>
    <dgm:pt modelId="{A85036D0-08FE-4E34-9B4E-69D8D008F7CC}" type="pres">
      <dgm:prSet presAssocID="{35954D72-7B67-4694-BE2D-9E5D7CD17F72}" presName="diagram" presStyleCnt="0">
        <dgm:presLayoutVars>
          <dgm:dir/>
          <dgm:resizeHandles val="exact"/>
        </dgm:presLayoutVars>
      </dgm:prSet>
      <dgm:spPr/>
    </dgm:pt>
    <dgm:pt modelId="{44AA8C3E-71BA-4396-ACA5-B10C3C58B8AE}" type="pres">
      <dgm:prSet presAssocID="{AF15167D-A0FA-47EA-9E4E-ABC071962738}" presName="node" presStyleLbl="node1" presStyleIdx="0" presStyleCnt="9">
        <dgm:presLayoutVars>
          <dgm:bulletEnabled val="1"/>
        </dgm:presLayoutVars>
      </dgm:prSet>
      <dgm:spPr/>
    </dgm:pt>
    <dgm:pt modelId="{8B36DC76-08D2-43B0-9B64-9D6876D86E71}" type="pres">
      <dgm:prSet presAssocID="{03F02FBF-EAC9-44F9-9E71-3CE80EAC853D}" presName="sibTrans" presStyleCnt="0"/>
      <dgm:spPr/>
    </dgm:pt>
    <dgm:pt modelId="{A310023D-6950-48B5-B323-94B822ED1758}" type="pres">
      <dgm:prSet presAssocID="{FD38DC42-8945-4F13-900E-8A6B03D3152D}" presName="node" presStyleLbl="node1" presStyleIdx="1" presStyleCnt="9">
        <dgm:presLayoutVars>
          <dgm:bulletEnabled val="1"/>
        </dgm:presLayoutVars>
      </dgm:prSet>
      <dgm:spPr/>
    </dgm:pt>
    <dgm:pt modelId="{9319EC1C-C57D-4D4E-AAF3-BC66F94E6B0D}" type="pres">
      <dgm:prSet presAssocID="{CB0B7D3D-8B4F-478C-9008-38ACA8C3F317}" presName="sibTrans" presStyleCnt="0"/>
      <dgm:spPr/>
    </dgm:pt>
    <dgm:pt modelId="{9ED19808-C3C1-4539-B575-9DF20E60C557}" type="pres">
      <dgm:prSet presAssocID="{FCA32A09-9E3B-4CF7-8260-5CFFFA1256B5}" presName="node" presStyleLbl="node1" presStyleIdx="2" presStyleCnt="9">
        <dgm:presLayoutVars>
          <dgm:bulletEnabled val="1"/>
        </dgm:presLayoutVars>
      </dgm:prSet>
      <dgm:spPr/>
    </dgm:pt>
    <dgm:pt modelId="{D6D169DC-FDA7-4736-8F3C-66B2AF5244B4}" type="pres">
      <dgm:prSet presAssocID="{5E2A4D30-CAB3-4D1B-B8A3-083B199DA233}" presName="sibTrans" presStyleCnt="0"/>
      <dgm:spPr/>
    </dgm:pt>
    <dgm:pt modelId="{41351BA5-5D85-4253-BF72-46168E8BD997}" type="pres">
      <dgm:prSet presAssocID="{37C772E5-0695-47F0-A976-4EC38D8B45DD}" presName="node" presStyleLbl="node1" presStyleIdx="3" presStyleCnt="9">
        <dgm:presLayoutVars>
          <dgm:bulletEnabled val="1"/>
        </dgm:presLayoutVars>
      </dgm:prSet>
      <dgm:spPr/>
    </dgm:pt>
    <dgm:pt modelId="{EF29749E-25F5-41E9-829C-93B61B0C04A6}" type="pres">
      <dgm:prSet presAssocID="{D9A81B0C-1BE2-4FC9-ADB5-E823CB77167C}" presName="sibTrans" presStyleCnt="0"/>
      <dgm:spPr/>
    </dgm:pt>
    <dgm:pt modelId="{38CFBBA4-7C6E-4E96-8075-DF7897E2FF0E}" type="pres">
      <dgm:prSet presAssocID="{647B8A5C-3392-4A12-9A3C-65D28469F54E}" presName="node" presStyleLbl="node1" presStyleIdx="4" presStyleCnt="9">
        <dgm:presLayoutVars>
          <dgm:bulletEnabled val="1"/>
        </dgm:presLayoutVars>
      </dgm:prSet>
      <dgm:spPr/>
    </dgm:pt>
    <dgm:pt modelId="{47E75C33-BA7A-450A-B264-EC1314EAB8FE}" type="pres">
      <dgm:prSet presAssocID="{8C1C9604-73F0-407E-9B12-EBC98BA1AC05}" presName="sibTrans" presStyleCnt="0"/>
      <dgm:spPr/>
    </dgm:pt>
    <dgm:pt modelId="{7904FBA6-419C-41D4-B090-7F3766A09B5B}" type="pres">
      <dgm:prSet presAssocID="{AB4AE9AE-90CD-49FD-90E0-4790E24147B1}" presName="node" presStyleLbl="node1" presStyleIdx="5" presStyleCnt="9">
        <dgm:presLayoutVars>
          <dgm:bulletEnabled val="1"/>
        </dgm:presLayoutVars>
      </dgm:prSet>
      <dgm:spPr/>
    </dgm:pt>
    <dgm:pt modelId="{52607001-E6A0-46FE-8A1C-C64594E11BAD}" type="pres">
      <dgm:prSet presAssocID="{9D59B2F6-065C-484F-8755-2CDCFC2B0E65}" presName="sibTrans" presStyleCnt="0"/>
      <dgm:spPr/>
    </dgm:pt>
    <dgm:pt modelId="{795BD27E-9832-4856-A8FF-E5FACA8A0019}" type="pres">
      <dgm:prSet presAssocID="{D2E5A944-B7AF-42BD-9F6D-B84037359190}" presName="node" presStyleLbl="node1" presStyleIdx="6" presStyleCnt="9">
        <dgm:presLayoutVars>
          <dgm:bulletEnabled val="1"/>
        </dgm:presLayoutVars>
      </dgm:prSet>
      <dgm:spPr/>
    </dgm:pt>
    <dgm:pt modelId="{B2D973FB-F3E7-4D59-8119-A641FB4209D3}" type="pres">
      <dgm:prSet presAssocID="{BC5263FE-330D-42B8-836C-3981DF41F617}" presName="sibTrans" presStyleCnt="0"/>
      <dgm:spPr/>
    </dgm:pt>
    <dgm:pt modelId="{09DA62D6-6431-4F70-AFC0-546DD4A82686}" type="pres">
      <dgm:prSet presAssocID="{D9AD28E2-D542-4A6C-8735-4BB413235F29}" presName="node" presStyleLbl="node1" presStyleIdx="7" presStyleCnt="9">
        <dgm:presLayoutVars>
          <dgm:bulletEnabled val="1"/>
        </dgm:presLayoutVars>
      </dgm:prSet>
      <dgm:spPr/>
    </dgm:pt>
    <dgm:pt modelId="{00DD5621-AE89-42D3-8405-2726E514C680}" type="pres">
      <dgm:prSet presAssocID="{0ADA9281-1970-44FA-A49E-1635BEE8910C}" presName="sibTrans" presStyleCnt="0"/>
      <dgm:spPr/>
    </dgm:pt>
    <dgm:pt modelId="{A4EA0224-7BC8-4703-9931-A5699A1C0F86}" type="pres">
      <dgm:prSet presAssocID="{9817F453-B5C8-4308-B113-6F4116B4E1D7}" presName="node" presStyleLbl="node1" presStyleIdx="8" presStyleCnt="9">
        <dgm:presLayoutVars>
          <dgm:bulletEnabled val="1"/>
        </dgm:presLayoutVars>
      </dgm:prSet>
      <dgm:spPr/>
    </dgm:pt>
  </dgm:ptLst>
  <dgm:cxnLst>
    <dgm:cxn modelId="{1D43E715-F557-40A2-95F2-0FAABF7BF638}" srcId="{35954D72-7B67-4694-BE2D-9E5D7CD17F72}" destId="{FD38DC42-8945-4F13-900E-8A6B03D3152D}" srcOrd="1" destOrd="0" parTransId="{4B7028E1-FEC1-4B4E-B53A-C6CCF5056D02}" sibTransId="{CB0B7D3D-8B4F-478C-9008-38ACA8C3F317}"/>
    <dgm:cxn modelId="{31013227-3D6D-4115-A747-79DC78C2E4AD}" type="presOf" srcId="{35954D72-7B67-4694-BE2D-9E5D7CD17F72}" destId="{A85036D0-08FE-4E34-9B4E-69D8D008F7CC}" srcOrd="0" destOrd="0" presId="urn:microsoft.com/office/officeart/2005/8/layout/default"/>
    <dgm:cxn modelId="{5A4D2C2E-C7B5-4583-86E2-96295B30FA00}" srcId="{35954D72-7B67-4694-BE2D-9E5D7CD17F72}" destId="{647B8A5C-3392-4A12-9A3C-65D28469F54E}" srcOrd="4" destOrd="0" parTransId="{E4E90FAD-34C9-4C81-A011-1D7766063CE6}" sibTransId="{8C1C9604-73F0-407E-9B12-EBC98BA1AC05}"/>
    <dgm:cxn modelId="{3A5B4D6A-4E04-45BB-9BF0-63B078660F24}" type="presOf" srcId="{9817F453-B5C8-4308-B113-6F4116B4E1D7}" destId="{A4EA0224-7BC8-4703-9931-A5699A1C0F86}" srcOrd="0" destOrd="0" presId="urn:microsoft.com/office/officeart/2005/8/layout/default"/>
    <dgm:cxn modelId="{95947D4C-DD78-41EF-899C-90755CFBE142}" srcId="{35954D72-7B67-4694-BE2D-9E5D7CD17F72}" destId="{D9AD28E2-D542-4A6C-8735-4BB413235F29}" srcOrd="7" destOrd="0" parTransId="{C2DABAA5-E616-47BA-9A30-FA142F5E67F9}" sibTransId="{0ADA9281-1970-44FA-A49E-1635BEE8910C}"/>
    <dgm:cxn modelId="{DFE48E54-10E8-46B2-82E1-4388F78F8904}" type="presOf" srcId="{AB4AE9AE-90CD-49FD-90E0-4790E24147B1}" destId="{7904FBA6-419C-41D4-B090-7F3766A09B5B}" srcOrd="0" destOrd="0" presId="urn:microsoft.com/office/officeart/2005/8/layout/default"/>
    <dgm:cxn modelId="{5697E174-B72A-4FFF-9A90-8B548C4424D2}" srcId="{35954D72-7B67-4694-BE2D-9E5D7CD17F72}" destId="{37C772E5-0695-47F0-A976-4EC38D8B45DD}" srcOrd="3" destOrd="0" parTransId="{46D3145E-8A10-4C8F-85D0-504F0CCA745D}" sibTransId="{D9A81B0C-1BE2-4FC9-ADB5-E823CB77167C}"/>
    <dgm:cxn modelId="{36694B9B-BD2C-411B-A327-B9F71A6F7661}" srcId="{35954D72-7B67-4694-BE2D-9E5D7CD17F72}" destId="{FCA32A09-9E3B-4CF7-8260-5CFFFA1256B5}" srcOrd="2" destOrd="0" parTransId="{8CAE9F46-56A9-440B-AF71-3DBCE697C972}" sibTransId="{5E2A4D30-CAB3-4D1B-B8A3-083B199DA233}"/>
    <dgm:cxn modelId="{431B98AB-B64B-4B4B-B491-E1E6597804EB}" srcId="{35954D72-7B67-4694-BE2D-9E5D7CD17F72}" destId="{D2E5A944-B7AF-42BD-9F6D-B84037359190}" srcOrd="6" destOrd="0" parTransId="{6B74E75E-520A-4A33-8CE3-4E581C9098E8}" sibTransId="{BC5263FE-330D-42B8-836C-3981DF41F617}"/>
    <dgm:cxn modelId="{44E8E9AB-449A-471D-8700-BA83A2BCC1A0}" type="presOf" srcId="{D9AD28E2-D542-4A6C-8735-4BB413235F29}" destId="{09DA62D6-6431-4F70-AFC0-546DD4A82686}" srcOrd="0" destOrd="0" presId="urn:microsoft.com/office/officeart/2005/8/layout/default"/>
    <dgm:cxn modelId="{518A8BBD-2289-46BC-A967-C46303B27C4D}" srcId="{35954D72-7B67-4694-BE2D-9E5D7CD17F72}" destId="{AF15167D-A0FA-47EA-9E4E-ABC071962738}" srcOrd="0" destOrd="0" parTransId="{7F34CFDD-183A-40AB-BEF7-6D9CE2584E65}" sibTransId="{03F02FBF-EAC9-44F9-9E71-3CE80EAC853D}"/>
    <dgm:cxn modelId="{4C9875C8-6378-4A82-878E-97A7BD7E64B1}" type="presOf" srcId="{647B8A5C-3392-4A12-9A3C-65D28469F54E}" destId="{38CFBBA4-7C6E-4E96-8075-DF7897E2FF0E}" srcOrd="0" destOrd="0" presId="urn:microsoft.com/office/officeart/2005/8/layout/default"/>
    <dgm:cxn modelId="{49C4FCCF-6D40-4090-8B87-DBB0BB325291}" type="presOf" srcId="{D2E5A944-B7AF-42BD-9F6D-B84037359190}" destId="{795BD27E-9832-4856-A8FF-E5FACA8A0019}" srcOrd="0" destOrd="0" presId="urn:microsoft.com/office/officeart/2005/8/layout/default"/>
    <dgm:cxn modelId="{152D43D3-FAF1-4BB5-A343-F6779FAD7D61}" srcId="{35954D72-7B67-4694-BE2D-9E5D7CD17F72}" destId="{AB4AE9AE-90CD-49FD-90E0-4790E24147B1}" srcOrd="5" destOrd="0" parTransId="{0584D7CE-5C56-4C11-AC52-84B90EE928B8}" sibTransId="{9D59B2F6-065C-484F-8755-2CDCFC2B0E65}"/>
    <dgm:cxn modelId="{DA467DD5-33E5-4D1D-A267-17CDC66FDFDD}" type="presOf" srcId="{FD38DC42-8945-4F13-900E-8A6B03D3152D}" destId="{A310023D-6950-48B5-B323-94B822ED1758}" srcOrd="0" destOrd="0" presId="urn:microsoft.com/office/officeart/2005/8/layout/default"/>
    <dgm:cxn modelId="{DCE88AE8-EFEB-4867-8004-1D13A7601F16}" srcId="{35954D72-7B67-4694-BE2D-9E5D7CD17F72}" destId="{9817F453-B5C8-4308-B113-6F4116B4E1D7}" srcOrd="8" destOrd="0" parTransId="{ECB381BE-0CDC-4D20-B6B2-73BACBC969B4}" sibTransId="{13D0F1ED-EA73-4EBF-A23F-2E2F78027943}"/>
    <dgm:cxn modelId="{513376EA-4663-4995-8852-7CBC201CD982}" type="presOf" srcId="{FCA32A09-9E3B-4CF7-8260-5CFFFA1256B5}" destId="{9ED19808-C3C1-4539-B575-9DF20E60C557}" srcOrd="0" destOrd="0" presId="urn:microsoft.com/office/officeart/2005/8/layout/default"/>
    <dgm:cxn modelId="{083EDCED-7ED4-4EC3-9611-9575BF831FA3}" type="presOf" srcId="{37C772E5-0695-47F0-A976-4EC38D8B45DD}" destId="{41351BA5-5D85-4253-BF72-46168E8BD997}" srcOrd="0" destOrd="0" presId="urn:microsoft.com/office/officeart/2005/8/layout/default"/>
    <dgm:cxn modelId="{C96AB3FE-61AD-4AD0-88AA-DCE0BA3CB9BC}" type="presOf" srcId="{AF15167D-A0FA-47EA-9E4E-ABC071962738}" destId="{44AA8C3E-71BA-4396-ACA5-B10C3C58B8AE}" srcOrd="0" destOrd="0" presId="urn:microsoft.com/office/officeart/2005/8/layout/default"/>
    <dgm:cxn modelId="{3F0B6714-3CE9-472E-A8AD-6EA41D47DFEF}" type="presParOf" srcId="{A85036D0-08FE-4E34-9B4E-69D8D008F7CC}" destId="{44AA8C3E-71BA-4396-ACA5-B10C3C58B8AE}" srcOrd="0" destOrd="0" presId="urn:microsoft.com/office/officeart/2005/8/layout/default"/>
    <dgm:cxn modelId="{4DC74052-900E-4E48-A646-E1607CDD0AC2}" type="presParOf" srcId="{A85036D0-08FE-4E34-9B4E-69D8D008F7CC}" destId="{8B36DC76-08D2-43B0-9B64-9D6876D86E71}" srcOrd="1" destOrd="0" presId="urn:microsoft.com/office/officeart/2005/8/layout/default"/>
    <dgm:cxn modelId="{944098BE-1DA5-4F48-83B5-51225D5E9FAA}" type="presParOf" srcId="{A85036D0-08FE-4E34-9B4E-69D8D008F7CC}" destId="{A310023D-6950-48B5-B323-94B822ED1758}" srcOrd="2" destOrd="0" presId="urn:microsoft.com/office/officeart/2005/8/layout/default"/>
    <dgm:cxn modelId="{8F441AAA-EDC1-4B78-A0B8-5B2BC8E61126}" type="presParOf" srcId="{A85036D0-08FE-4E34-9B4E-69D8D008F7CC}" destId="{9319EC1C-C57D-4D4E-AAF3-BC66F94E6B0D}" srcOrd="3" destOrd="0" presId="urn:microsoft.com/office/officeart/2005/8/layout/default"/>
    <dgm:cxn modelId="{4BAD90F3-09E3-4274-8DE3-BD21DE6CE1CB}" type="presParOf" srcId="{A85036D0-08FE-4E34-9B4E-69D8D008F7CC}" destId="{9ED19808-C3C1-4539-B575-9DF20E60C557}" srcOrd="4" destOrd="0" presId="urn:microsoft.com/office/officeart/2005/8/layout/default"/>
    <dgm:cxn modelId="{C56536B5-1783-4742-846B-DA5840231AB2}" type="presParOf" srcId="{A85036D0-08FE-4E34-9B4E-69D8D008F7CC}" destId="{D6D169DC-FDA7-4736-8F3C-66B2AF5244B4}" srcOrd="5" destOrd="0" presId="urn:microsoft.com/office/officeart/2005/8/layout/default"/>
    <dgm:cxn modelId="{E254C17C-C4BE-4B92-A5CA-06BADBAECB2A}" type="presParOf" srcId="{A85036D0-08FE-4E34-9B4E-69D8D008F7CC}" destId="{41351BA5-5D85-4253-BF72-46168E8BD997}" srcOrd="6" destOrd="0" presId="urn:microsoft.com/office/officeart/2005/8/layout/default"/>
    <dgm:cxn modelId="{CB22FCDD-902F-4736-B1CC-0E68BF484ABC}" type="presParOf" srcId="{A85036D0-08FE-4E34-9B4E-69D8D008F7CC}" destId="{EF29749E-25F5-41E9-829C-93B61B0C04A6}" srcOrd="7" destOrd="0" presId="urn:microsoft.com/office/officeart/2005/8/layout/default"/>
    <dgm:cxn modelId="{439636B0-EBFF-4C3A-8E36-8B09BACD50ED}" type="presParOf" srcId="{A85036D0-08FE-4E34-9B4E-69D8D008F7CC}" destId="{38CFBBA4-7C6E-4E96-8075-DF7897E2FF0E}" srcOrd="8" destOrd="0" presId="urn:microsoft.com/office/officeart/2005/8/layout/default"/>
    <dgm:cxn modelId="{FA760749-0EC2-43BB-ADE7-31B9D26D60B1}" type="presParOf" srcId="{A85036D0-08FE-4E34-9B4E-69D8D008F7CC}" destId="{47E75C33-BA7A-450A-B264-EC1314EAB8FE}" srcOrd="9" destOrd="0" presId="urn:microsoft.com/office/officeart/2005/8/layout/default"/>
    <dgm:cxn modelId="{A022D71F-372A-416B-B8D5-B617A1B5B12B}" type="presParOf" srcId="{A85036D0-08FE-4E34-9B4E-69D8D008F7CC}" destId="{7904FBA6-419C-41D4-B090-7F3766A09B5B}" srcOrd="10" destOrd="0" presId="urn:microsoft.com/office/officeart/2005/8/layout/default"/>
    <dgm:cxn modelId="{C07E98E3-D483-4BA1-9463-BA662F7E8554}" type="presParOf" srcId="{A85036D0-08FE-4E34-9B4E-69D8D008F7CC}" destId="{52607001-E6A0-46FE-8A1C-C64594E11BAD}" srcOrd="11" destOrd="0" presId="urn:microsoft.com/office/officeart/2005/8/layout/default"/>
    <dgm:cxn modelId="{1C298022-B7BC-4EC9-BDA7-0BB34A15E51A}" type="presParOf" srcId="{A85036D0-08FE-4E34-9B4E-69D8D008F7CC}" destId="{795BD27E-9832-4856-A8FF-E5FACA8A0019}" srcOrd="12" destOrd="0" presId="urn:microsoft.com/office/officeart/2005/8/layout/default"/>
    <dgm:cxn modelId="{2D9EA691-6E7E-4413-A292-5982089A2B4F}" type="presParOf" srcId="{A85036D0-08FE-4E34-9B4E-69D8D008F7CC}" destId="{B2D973FB-F3E7-4D59-8119-A641FB4209D3}" srcOrd="13" destOrd="0" presId="urn:microsoft.com/office/officeart/2005/8/layout/default"/>
    <dgm:cxn modelId="{467A5790-DF7C-4053-A5E9-C8CC00DCB98B}" type="presParOf" srcId="{A85036D0-08FE-4E34-9B4E-69D8D008F7CC}" destId="{09DA62D6-6431-4F70-AFC0-546DD4A82686}" srcOrd="14" destOrd="0" presId="urn:microsoft.com/office/officeart/2005/8/layout/default"/>
    <dgm:cxn modelId="{7F58743A-7E01-40D3-B7FA-C87528FA3629}" type="presParOf" srcId="{A85036D0-08FE-4E34-9B4E-69D8D008F7CC}" destId="{00DD5621-AE89-42D3-8405-2726E514C680}" srcOrd="15" destOrd="0" presId="urn:microsoft.com/office/officeart/2005/8/layout/default"/>
    <dgm:cxn modelId="{906B672F-F519-44B2-A7E7-BEE17200FB1E}" type="presParOf" srcId="{A85036D0-08FE-4E34-9B4E-69D8D008F7CC}" destId="{A4EA0224-7BC8-4703-9931-A5699A1C0F8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6005B-E6F4-43B8-9423-6A505C1262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9E0461-CE6C-4A4C-9B08-7A5F6AEAE767}">
      <dgm:prSet/>
      <dgm:spPr/>
      <dgm:t>
        <a:bodyPr/>
        <a:lstStyle/>
        <a:p>
          <a:r>
            <a:rPr lang="pt-BR" b="1"/>
            <a:t>CUSTEIO – GND3</a:t>
          </a:r>
          <a:endParaRPr lang="en-US"/>
        </a:p>
      </dgm:t>
    </dgm:pt>
    <dgm:pt modelId="{645BE024-52DE-4F98-8535-91675193753A}" type="parTrans" cxnId="{1CA9193F-ADB7-47DF-AF05-8A2EE0646180}">
      <dgm:prSet/>
      <dgm:spPr/>
      <dgm:t>
        <a:bodyPr/>
        <a:lstStyle/>
        <a:p>
          <a:endParaRPr lang="en-US"/>
        </a:p>
      </dgm:t>
    </dgm:pt>
    <dgm:pt modelId="{A83E4D7F-8133-4B69-9DCF-3A6EDEF949BC}" type="sibTrans" cxnId="{1CA9193F-ADB7-47DF-AF05-8A2EE0646180}">
      <dgm:prSet/>
      <dgm:spPr/>
      <dgm:t>
        <a:bodyPr/>
        <a:lstStyle/>
        <a:p>
          <a:endParaRPr lang="en-US"/>
        </a:p>
      </dgm:t>
    </dgm:pt>
    <dgm:pt modelId="{C570D507-F7B2-40C7-A2B5-D1D506395539}">
      <dgm:prSet/>
      <dgm:spPr/>
      <dgm:t>
        <a:bodyPr/>
        <a:lstStyle/>
        <a:p>
          <a:r>
            <a:rPr lang="pt-BR" b="1"/>
            <a:t>INVESTIMENTO – GND4</a:t>
          </a:r>
          <a:endParaRPr lang="en-US"/>
        </a:p>
      </dgm:t>
    </dgm:pt>
    <dgm:pt modelId="{DEB23470-A68A-413D-8EAF-29F40752E886}" type="parTrans" cxnId="{B467811B-469F-4F42-909F-5933AB6EA473}">
      <dgm:prSet/>
      <dgm:spPr/>
      <dgm:t>
        <a:bodyPr/>
        <a:lstStyle/>
        <a:p>
          <a:endParaRPr lang="en-US"/>
        </a:p>
      </dgm:t>
    </dgm:pt>
    <dgm:pt modelId="{8FDDB3DF-86B4-474D-912C-FCF1528EAD82}" type="sibTrans" cxnId="{B467811B-469F-4F42-909F-5933AB6EA473}">
      <dgm:prSet/>
      <dgm:spPr/>
      <dgm:t>
        <a:bodyPr/>
        <a:lstStyle/>
        <a:p>
          <a:endParaRPr lang="en-US"/>
        </a:p>
      </dgm:t>
    </dgm:pt>
    <dgm:pt modelId="{F66AD6B3-B1FB-4F3F-8E23-DE235E441839}" type="pres">
      <dgm:prSet presAssocID="{A1C6005B-E6F4-43B8-9423-6A505C1262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DDE128-D73C-442D-90AB-B23498713E31}" type="pres">
      <dgm:prSet presAssocID="{919E0461-CE6C-4A4C-9B08-7A5F6AEAE767}" presName="hierRoot1" presStyleCnt="0"/>
      <dgm:spPr/>
    </dgm:pt>
    <dgm:pt modelId="{802A0163-7E88-4AD9-8956-2F53EF1B7357}" type="pres">
      <dgm:prSet presAssocID="{919E0461-CE6C-4A4C-9B08-7A5F6AEAE767}" presName="composite" presStyleCnt="0"/>
      <dgm:spPr/>
    </dgm:pt>
    <dgm:pt modelId="{604C7AAD-4C23-44EA-A537-312B3B996A72}" type="pres">
      <dgm:prSet presAssocID="{919E0461-CE6C-4A4C-9B08-7A5F6AEAE767}" presName="background" presStyleLbl="node0" presStyleIdx="0" presStyleCnt="2"/>
      <dgm:spPr/>
    </dgm:pt>
    <dgm:pt modelId="{22D35364-0426-48E6-B595-2A200A26A754}" type="pres">
      <dgm:prSet presAssocID="{919E0461-CE6C-4A4C-9B08-7A5F6AEAE767}" presName="text" presStyleLbl="fgAcc0" presStyleIdx="0" presStyleCnt="2">
        <dgm:presLayoutVars>
          <dgm:chPref val="3"/>
        </dgm:presLayoutVars>
      </dgm:prSet>
      <dgm:spPr/>
    </dgm:pt>
    <dgm:pt modelId="{B9E7811E-6033-4D8E-81B5-727694205B44}" type="pres">
      <dgm:prSet presAssocID="{919E0461-CE6C-4A4C-9B08-7A5F6AEAE767}" presName="hierChild2" presStyleCnt="0"/>
      <dgm:spPr/>
    </dgm:pt>
    <dgm:pt modelId="{3F3B506F-2672-44A9-A52B-FE654F9A9D0C}" type="pres">
      <dgm:prSet presAssocID="{C570D507-F7B2-40C7-A2B5-D1D506395539}" presName="hierRoot1" presStyleCnt="0"/>
      <dgm:spPr/>
    </dgm:pt>
    <dgm:pt modelId="{81B6A225-02C7-4399-B56A-EFF20F042BDA}" type="pres">
      <dgm:prSet presAssocID="{C570D507-F7B2-40C7-A2B5-D1D506395539}" presName="composite" presStyleCnt="0"/>
      <dgm:spPr/>
    </dgm:pt>
    <dgm:pt modelId="{365728F3-930D-4686-866D-C9280912F843}" type="pres">
      <dgm:prSet presAssocID="{C570D507-F7B2-40C7-A2B5-D1D506395539}" presName="background" presStyleLbl="node0" presStyleIdx="1" presStyleCnt="2"/>
      <dgm:spPr/>
    </dgm:pt>
    <dgm:pt modelId="{538B825D-5445-4345-BE49-29DACF8EB782}" type="pres">
      <dgm:prSet presAssocID="{C570D507-F7B2-40C7-A2B5-D1D506395539}" presName="text" presStyleLbl="fgAcc0" presStyleIdx="1" presStyleCnt="2">
        <dgm:presLayoutVars>
          <dgm:chPref val="3"/>
        </dgm:presLayoutVars>
      </dgm:prSet>
      <dgm:spPr/>
    </dgm:pt>
    <dgm:pt modelId="{7A3227CB-98CF-474B-95DA-989756EAFC07}" type="pres">
      <dgm:prSet presAssocID="{C570D507-F7B2-40C7-A2B5-D1D506395539}" presName="hierChild2" presStyleCnt="0"/>
      <dgm:spPr/>
    </dgm:pt>
  </dgm:ptLst>
  <dgm:cxnLst>
    <dgm:cxn modelId="{B467811B-469F-4F42-909F-5933AB6EA473}" srcId="{A1C6005B-E6F4-43B8-9423-6A505C126208}" destId="{C570D507-F7B2-40C7-A2B5-D1D506395539}" srcOrd="1" destOrd="0" parTransId="{DEB23470-A68A-413D-8EAF-29F40752E886}" sibTransId="{8FDDB3DF-86B4-474D-912C-FCF1528EAD82}"/>
    <dgm:cxn modelId="{1CA9193F-ADB7-47DF-AF05-8A2EE0646180}" srcId="{A1C6005B-E6F4-43B8-9423-6A505C126208}" destId="{919E0461-CE6C-4A4C-9B08-7A5F6AEAE767}" srcOrd="0" destOrd="0" parTransId="{645BE024-52DE-4F98-8535-91675193753A}" sibTransId="{A83E4D7F-8133-4B69-9DCF-3A6EDEF949BC}"/>
    <dgm:cxn modelId="{62F9EB83-A091-4A87-8037-1589C02F980A}" type="presOf" srcId="{C570D507-F7B2-40C7-A2B5-D1D506395539}" destId="{538B825D-5445-4345-BE49-29DACF8EB782}" srcOrd="0" destOrd="0" presId="urn:microsoft.com/office/officeart/2005/8/layout/hierarchy1"/>
    <dgm:cxn modelId="{D08592D1-5337-4771-9AD4-A8BF35B53B49}" type="presOf" srcId="{A1C6005B-E6F4-43B8-9423-6A505C126208}" destId="{F66AD6B3-B1FB-4F3F-8E23-DE235E441839}" srcOrd="0" destOrd="0" presId="urn:microsoft.com/office/officeart/2005/8/layout/hierarchy1"/>
    <dgm:cxn modelId="{06383FF3-B488-4C68-BAC5-FDC8DEF01154}" type="presOf" srcId="{919E0461-CE6C-4A4C-9B08-7A5F6AEAE767}" destId="{22D35364-0426-48E6-B595-2A200A26A754}" srcOrd="0" destOrd="0" presId="urn:microsoft.com/office/officeart/2005/8/layout/hierarchy1"/>
    <dgm:cxn modelId="{EEC7DE29-B4FE-4D4F-A3E4-43D989D706D8}" type="presParOf" srcId="{F66AD6B3-B1FB-4F3F-8E23-DE235E441839}" destId="{7EDDE128-D73C-442D-90AB-B23498713E31}" srcOrd="0" destOrd="0" presId="urn:microsoft.com/office/officeart/2005/8/layout/hierarchy1"/>
    <dgm:cxn modelId="{F19AA3CB-4211-40D8-8FCD-814793557B25}" type="presParOf" srcId="{7EDDE128-D73C-442D-90AB-B23498713E31}" destId="{802A0163-7E88-4AD9-8956-2F53EF1B7357}" srcOrd="0" destOrd="0" presId="urn:microsoft.com/office/officeart/2005/8/layout/hierarchy1"/>
    <dgm:cxn modelId="{0F6E69D1-944D-4D77-9C39-0A776701A32A}" type="presParOf" srcId="{802A0163-7E88-4AD9-8956-2F53EF1B7357}" destId="{604C7AAD-4C23-44EA-A537-312B3B996A72}" srcOrd="0" destOrd="0" presId="urn:microsoft.com/office/officeart/2005/8/layout/hierarchy1"/>
    <dgm:cxn modelId="{EFFE2DB3-3718-4D8F-AD33-2E112F318D40}" type="presParOf" srcId="{802A0163-7E88-4AD9-8956-2F53EF1B7357}" destId="{22D35364-0426-48E6-B595-2A200A26A754}" srcOrd="1" destOrd="0" presId="urn:microsoft.com/office/officeart/2005/8/layout/hierarchy1"/>
    <dgm:cxn modelId="{13E9D2C4-D654-4220-B075-B16BD5D9D3A0}" type="presParOf" srcId="{7EDDE128-D73C-442D-90AB-B23498713E31}" destId="{B9E7811E-6033-4D8E-81B5-727694205B44}" srcOrd="1" destOrd="0" presId="urn:microsoft.com/office/officeart/2005/8/layout/hierarchy1"/>
    <dgm:cxn modelId="{57D4AE2E-08AD-4E6C-B104-14AA530A445B}" type="presParOf" srcId="{F66AD6B3-B1FB-4F3F-8E23-DE235E441839}" destId="{3F3B506F-2672-44A9-A52B-FE654F9A9D0C}" srcOrd="1" destOrd="0" presId="urn:microsoft.com/office/officeart/2005/8/layout/hierarchy1"/>
    <dgm:cxn modelId="{411EC4B9-74FE-43BE-8120-37F7A4A81F69}" type="presParOf" srcId="{3F3B506F-2672-44A9-A52B-FE654F9A9D0C}" destId="{81B6A225-02C7-4399-B56A-EFF20F042BDA}" srcOrd="0" destOrd="0" presId="urn:microsoft.com/office/officeart/2005/8/layout/hierarchy1"/>
    <dgm:cxn modelId="{CC0D8624-159F-4EEB-98E3-E7C79BF50625}" type="presParOf" srcId="{81B6A225-02C7-4399-B56A-EFF20F042BDA}" destId="{365728F3-930D-4686-866D-C9280912F843}" srcOrd="0" destOrd="0" presId="urn:microsoft.com/office/officeart/2005/8/layout/hierarchy1"/>
    <dgm:cxn modelId="{C3D9D67D-1C36-42B0-AF5D-77380D2FA226}" type="presParOf" srcId="{81B6A225-02C7-4399-B56A-EFF20F042BDA}" destId="{538B825D-5445-4345-BE49-29DACF8EB782}" srcOrd="1" destOrd="0" presId="urn:microsoft.com/office/officeart/2005/8/layout/hierarchy1"/>
    <dgm:cxn modelId="{B96EFBAB-6EA5-4FB6-BC13-4F449C0626CF}" type="presParOf" srcId="{3F3B506F-2672-44A9-A52B-FE654F9A9D0C}" destId="{7A3227CB-98CF-474B-95DA-989756EAFC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CBACA8-F415-45FF-BFD8-34C177473AE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65A84B-58F9-4583-AFAC-F3D136D8710D}">
      <dgm:prSet/>
      <dgm:spPr/>
      <dgm:t>
        <a:bodyPr/>
        <a:lstStyle/>
        <a:p>
          <a:r>
            <a:rPr lang="pt-BR" b="1"/>
            <a:t>Saúde;</a:t>
          </a:r>
          <a:endParaRPr lang="en-US"/>
        </a:p>
      </dgm:t>
    </dgm:pt>
    <dgm:pt modelId="{644B3D56-CACD-4376-9A22-0FA018BCB93D}" type="parTrans" cxnId="{0174A424-138B-4B16-A301-20AF4296493C}">
      <dgm:prSet/>
      <dgm:spPr/>
      <dgm:t>
        <a:bodyPr/>
        <a:lstStyle/>
        <a:p>
          <a:endParaRPr lang="en-US"/>
        </a:p>
      </dgm:t>
    </dgm:pt>
    <dgm:pt modelId="{4AB8941A-0AB9-4B44-B306-53294038C4F8}" type="sibTrans" cxnId="{0174A424-138B-4B16-A301-20AF4296493C}">
      <dgm:prSet/>
      <dgm:spPr/>
      <dgm:t>
        <a:bodyPr/>
        <a:lstStyle/>
        <a:p>
          <a:endParaRPr lang="en-US"/>
        </a:p>
      </dgm:t>
    </dgm:pt>
    <dgm:pt modelId="{0C5ADB9D-1B8C-45F7-9E8C-6394DEC3EB52}">
      <dgm:prSet/>
      <dgm:spPr/>
      <dgm:t>
        <a:bodyPr/>
        <a:lstStyle/>
        <a:p>
          <a:r>
            <a:rPr lang="pt-BR" b="1"/>
            <a:t>Educação;</a:t>
          </a:r>
          <a:endParaRPr lang="en-US"/>
        </a:p>
      </dgm:t>
    </dgm:pt>
    <dgm:pt modelId="{6E364731-00AF-4F7E-AD60-E1921AB7FECF}" type="parTrans" cxnId="{A1A29531-3265-4406-8170-17AB1040D938}">
      <dgm:prSet/>
      <dgm:spPr/>
      <dgm:t>
        <a:bodyPr/>
        <a:lstStyle/>
        <a:p>
          <a:endParaRPr lang="en-US"/>
        </a:p>
      </dgm:t>
    </dgm:pt>
    <dgm:pt modelId="{111B6D4A-6616-4178-BB56-0BE9DAB190F4}" type="sibTrans" cxnId="{A1A29531-3265-4406-8170-17AB1040D938}">
      <dgm:prSet/>
      <dgm:spPr/>
      <dgm:t>
        <a:bodyPr/>
        <a:lstStyle/>
        <a:p>
          <a:endParaRPr lang="en-US"/>
        </a:p>
      </dgm:t>
    </dgm:pt>
    <dgm:pt modelId="{31CFF940-7B20-41E7-8A7D-DBB2D9A33FE2}">
      <dgm:prSet/>
      <dgm:spPr/>
      <dgm:t>
        <a:bodyPr/>
        <a:lstStyle/>
        <a:p>
          <a:r>
            <a:rPr lang="pt-BR" b="1"/>
            <a:t>Assistência Social;</a:t>
          </a:r>
          <a:endParaRPr lang="en-US"/>
        </a:p>
      </dgm:t>
    </dgm:pt>
    <dgm:pt modelId="{2318F33A-773F-4336-972F-1CF599993E10}" type="parTrans" cxnId="{7FDF8DC1-DB44-4E96-BD41-A3E26F4AAA5F}">
      <dgm:prSet/>
      <dgm:spPr/>
      <dgm:t>
        <a:bodyPr/>
        <a:lstStyle/>
        <a:p>
          <a:endParaRPr lang="en-US"/>
        </a:p>
      </dgm:t>
    </dgm:pt>
    <dgm:pt modelId="{33BCA2CD-3992-4895-80F6-9D2A654DA66D}" type="sibTrans" cxnId="{7FDF8DC1-DB44-4E96-BD41-A3E26F4AAA5F}">
      <dgm:prSet/>
      <dgm:spPr/>
      <dgm:t>
        <a:bodyPr/>
        <a:lstStyle/>
        <a:p>
          <a:endParaRPr lang="en-US"/>
        </a:p>
      </dgm:t>
    </dgm:pt>
    <dgm:pt modelId="{024F9FA1-F2FF-4BD1-A415-B2B43A5DEF25}">
      <dgm:prSet/>
      <dgm:spPr/>
      <dgm:t>
        <a:bodyPr/>
        <a:lstStyle/>
        <a:p>
          <a:r>
            <a:rPr lang="pt-BR" b="1"/>
            <a:t>Agricultura;</a:t>
          </a:r>
          <a:endParaRPr lang="en-US"/>
        </a:p>
      </dgm:t>
    </dgm:pt>
    <dgm:pt modelId="{E265D80A-02AA-412A-A46B-20936C4C147C}" type="parTrans" cxnId="{57B347E6-7C52-4A11-9DBD-5E98D536C289}">
      <dgm:prSet/>
      <dgm:spPr/>
      <dgm:t>
        <a:bodyPr/>
        <a:lstStyle/>
        <a:p>
          <a:endParaRPr lang="en-US"/>
        </a:p>
      </dgm:t>
    </dgm:pt>
    <dgm:pt modelId="{62E6D101-4273-4827-89B3-924D4DF3E664}" type="sibTrans" cxnId="{57B347E6-7C52-4A11-9DBD-5E98D536C289}">
      <dgm:prSet/>
      <dgm:spPr/>
      <dgm:t>
        <a:bodyPr/>
        <a:lstStyle/>
        <a:p>
          <a:endParaRPr lang="en-US"/>
        </a:p>
      </dgm:t>
    </dgm:pt>
    <dgm:pt modelId="{D5C6E4B7-73C9-4D13-AED8-A2DE0DAD56F7}" type="pres">
      <dgm:prSet presAssocID="{7ACBACA8-F415-45FF-BFD8-34C177473A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C0DF5E-7271-46A6-97C7-F6C1A3D57D4D}" type="pres">
      <dgm:prSet presAssocID="{0C65A84B-58F9-4583-AFAC-F3D136D8710D}" presName="hierRoot1" presStyleCnt="0"/>
      <dgm:spPr/>
    </dgm:pt>
    <dgm:pt modelId="{D3FCA728-69D8-48FD-9188-A6789AD2F27C}" type="pres">
      <dgm:prSet presAssocID="{0C65A84B-58F9-4583-AFAC-F3D136D8710D}" presName="composite" presStyleCnt="0"/>
      <dgm:spPr/>
    </dgm:pt>
    <dgm:pt modelId="{92F7F8BA-386E-4A02-BD50-A4A8529848DA}" type="pres">
      <dgm:prSet presAssocID="{0C65A84B-58F9-4583-AFAC-F3D136D8710D}" presName="background" presStyleLbl="node0" presStyleIdx="0" presStyleCnt="4"/>
      <dgm:spPr/>
    </dgm:pt>
    <dgm:pt modelId="{1E91C2C4-8691-48F7-B405-548B3DE3541A}" type="pres">
      <dgm:prSet presAssocID="{0C65A84B-58F9-4583-AFAC-F3D136D8710D}" presName="text" presStyleLbl="fgAcc0" presStyleIdx="0" presStyleCnt="4">
        <dgm:presLayoutVars>
          <dgm:chPref val="3"/>
        </dgm:presLayoutVars>
      </dgm:prSet>
      <dgm:spPr/>
    </dgm:pt>
    <dgm:pt modelId="{7C60A2A5-D6FA-4EA8-A086-661CEB23933F}" type="pres">
      <dgm:prSet presAssocID="{0C65A84B-58F9-4583-AFAC-F3D136D8710D}" presName="hierChild2" presStyleCnt="0"/>
      <dgm:spPr/>
    </dgm:pt>
    <dgm:pt modelId="{3CD7FFE7-52DB-4820-8A84-9C6FC2C68953}" type="pres">
      <dgm:prSet presAssocID="{0C5ADB9D-1B8C-45F7-9E8C-6394DEC3EB52}" presName="hierRoot1" presStyleCnt="0"/>
      <dgm:spPr/>
    </dgm:pt>
    <dgm:pt modelId="{7B9DC652-1E3C-4630-89F5-482A226742A6}" type="pres">
      <dgm:prSet presAssocID="{0C5ADB9D-1B8C-45F7-9E8C-6394DEC3EB52}" presName="composite" presStyleCnt="0"/>
      <dgm:spPr/>
    </dgm:pt>
    <dgm:pt modelId="{2C17AD15-D1AA-4632-B9D6-A42D71839909}" type="pres">
      <dgm:prSet presAssocID="{0C5ADB9D-1B8C-45F7-9E8C-6394DEC3EB52}" presName="background" presStyleLbl="node0" presStyleIdx="1" presStyleCnt="4"/>
      <dgm:spPr/>
    </dgm:pt>
    <dgm:pt modelId="{B9B96EF4-BF13-467E-9E91-748F66B25C9D}" type="pres">
      <dgm:prSet presAssocID="{0C5ADB9D-1B8C-45F7-9E8C-6394DEC3EB52}" presName="text" presStyleLbl="fgAcc0" presStyleIdx="1" presStyleCnt="4">
        <dgm:presLayoutVars>
          <dgm:chPref val="3"/>
        </dgm:presLayoutVars>
      </dgm:prSet>
      <dgm:spPr/>
    </dgm:pt>
    <dgm:pt modelId="{28FFED39-2984-4E96-B2F6-F6616BA2BAE4}" type="pres">
      <dgm:prSet presAssocID="{0C5ADB9D-1B8C-45F7-9E8C-6394DEC3EB52}" presName="hierChild2" presStyleCnt="0"/>
      <dgm:spPr/>
    </dgm:pt>
    <dgm:pt modelId="{89283E36-99A6-46C7-A6BE-FDEFFC0E8B25}" type="pres">
      <dgm:prSet presAssocID="{31CFF940-7B20-41E7-8A7D-DBB2D9A33FE2}" presName="hierRoot1" presStyleCnt="0"/>
      <dgm:spPr/>
    </dgm:pt>
    <dgm:pt modelId="{5EAB620A-9F7F-41DE-B138-A3F5C84D97B8}" type="pres">
      <dgm:prSet presAssocID="{31CFF940-7B20-41E7-8A7D-DBB2D9A33FE2}" presName="composite" presStyleCnt="0"/>
      <dgm:spPr/>
    </dgm:pt>
    <dgm:pt modelId="{49C10483-9408-47DD-A979-473AC36D3B76}" type="pres">
      <dgm:prSet presAssocID="{31CFF940-7B20-41E7-8A7D-DBB2D9A33FE2}" presName="background" presStyleLbl="node0" presStyleIdx="2" presStyleCnt="4"/>
      <dgm:spPr/>
    </dgm:pt>
    <dgm:pt modelId="{7A72368A-2806-4E63-9321-832CDF136E07}" type="pres">
      <dgm:prSet presAssocID="{31CFF940-7B20-41E7-8A7D-DBB2D9A33FE2}" presName="text" presStyleLbl="fgAcc0" presStyleIdx="2" presStyleCnt="4">
        <dgm:presLayoutVars>
          <dgm:chPref val="3"/>
        </dgm:presLayoutVars>
      </dgm:prSet>
      <dgm:spPr/>
    </dgm:pt>
    <dgm:pt modelId="{92BD87BB-EA92-477E-BDF4-D51044ACAAE3}" type="pres">
      <dgm:prSet presAssocID="{31CFF940-7B20-41E7-8A7D-DBB2D9A33FE2}" presName="hierChild2" presStyleCnt="0"/>
      <dgm:spPr/>
    </dgm:pt>
    <dgm:pt modelId="{7DB53D5F-4A91-4384-A653-6734ACAC335E}" type="pres">
      <dgm:prSet presAssocID="{024F9FA1-F2FF-4BD1-A415-B2B43A5DEF25}" presName="hierRoot1" presStyleCnt="0"/>
      <dgm:spPr/>
    </dgm:pt>
    <dgm:pt modelId="{62AD7DB9-BF8E-4ED9-A01D-737666943823}" type="pres">
      <dgm:prSet presAssocID="{024F9FA1-F2FF-4BD1-A415-B2B43A5DEF25}" presName="composite" presStyleCnt="0"/>
      <dgm:spPr/>
    </dgm:pt>
    <dgm:pt modelId="{0DFBA41D-8108-43DB-96F6-5A34AC2FE059}" type="pres">
      <dgm:prSet presAssocID="{024F9FA1-F2FF-4BD1-A415-B2B43A5DEF25}" presName="background" presStyleLbl="node0" presStyleIdx="3" presStyleCnt="4"/>
      <dgm:spPr/>
    </dgm:pt>
    <dgm:pt modelId="{4D2FACB7-D227-4DA7-90A5-45F2CC4258B3}" type="pres">
      <dgm:prSet presAssocID="{024F9FA1-F2FF-4BD1-A415-B2B43A5DEF25}" presName="text" presStyleLbl="fgAcc0" presStyleIdx="3" presStyleCnt="4">
        <dgm:presLayoutVars>
          <dgm:chPref val="3"/>
        </dgm:presLayoutVars>
      </dgm:prSet>
      <dgm:spPr/>
    </dgm:pt>
    <dgm:pt modelId="{6C1DCD10-AF0F-4F81-B533-C4971DCF6537}" type="pres">
      <dgm:prSet presAssocID="{024F9FA1-F2FF-4BD1-A415-B2B43A5DEF25}" presName="hierChild2" presStyleCnt="0"/>
      <dgm:spPr/>
    </dgm:pt>
  </dgm:ptLst>
  <dgm:cxnLst>
    <dgm:cxn modelId="{1451DE12-0A61-4A6F-971F-9DB41CFC3094}" type="presOf" srcId="{024F9FA1-F2FF-4BD1-A415-B2B43A5DEF25}" destId="{4D2FACB7-D227-4DA7-90A5-45F2CC4258B3}" srcOrd="0" destOrd="0" presId="urn:microsoft.com/office/officeart/2005/8/layout/hierarchy1"/>
    <dgm:cxn modelId="{0174A424-138B-4B16-A301-20AF4296493C}" srcId="{7ACBACA8-F415-45FF-BFD8-34C177473AE1}" destId="{0C65A84B-58F9-4583-AFAC-F3D136D8710D}" srcOrd="0" destOrd="0" parTransId="{644B3D56-CACD-4376-9A22-0FA018BCB93D}" sibTransId="{4AB8941A-0AB9-4B44-B306-53294038C4F8}"/>
    <dgm:cxn modelId="{2BAD872A-985E-4C07-AA69-9457729A2983}" type="presOf" srcId="{0C5ADB9D-1B8C-45F7-9E8C-6394DEC3EB52}" destId="{B9B96EF4-BF13-467E-9E91-748F66B25C9D}" srcOrd="0" destOrd="0" presId="urn:microsoft.com/office/officeart/2005/8/layout/hierarchy1"/>
    <dgm:cxn modelId="{A1A29531-3265-4406-8170-17AB1040D938}" srcId="{7ACBACA8-F415-45FF-BFD8-34C177473AE1}" destId="{0C5ADB9D-1B8C-45F7-9E8C-6394DEC3EB52}" srcOrd="1" destOrd="0" parTransId="{6E364731-00AF-4F7E-AD60-E1921AB7FECF}" sibTransId="{111B6D4A-6616-4178-BB56-0BE9DAB190F4}"/>
    <dgm:cxn modelId="{AC8D0F7E-1BE6-4F23-AC3B-E7E47F65809F}" type="presOf" srcId="{7ACBACA8-F415-45FF-BFD8-34C177473AE1}" destId="{D5C6E4B7-73C9-4D13-AED8-A2DE0DAD56F7}" srcOrd="0" destOrd="0" presId="urn:microsoft.com/office/officeart/2005/8/layout/hierarchy1"/>
    <dgm:cxn modelId="{3F83B196-5F47-4C3B-B248-8736FB94A294}" type="presOf" srcId="{31CFF940-7B20-41E7-8A7D-DBB2D9A33FE2}" destId="{7A72368A-2806-4E63-9321-832CDF136E07}" srcOrd="0" destOrd="0" presId="urn:microsoft.com/office/officeart/2005/8/layout/hierarchy1"/>
    <dgm:cxn modelId="{537C3997-D54D-464D-8610-78FE9018F8C4}" type="presOf" srcId="{0C65A84B-58F9-4583-AFAC-F3D136D8710D}" destId="{1E91C2C4-8691-48F7-B405-548B3DE3541A}" srcOrd="0" destOrd="0" presId="urn:microsoft.com/office/officeart/2005/8/layout/hierarchy1"/>
    <dgm:cxn modelId="{7FDF8DC1-DB44-4E96-BD41-A3E26F4AAA5F}" srcId="{7ACBACA8-F415-45FF-BFD8-34C177473AE1}" destId="{31CFF940-7B20-41E7-8A7D-DBB2D9A33FE2}" srcOrd="2" destOrd="0" parTransId="{2318F33A-773F-4336-972F-1CF599993E10}" sibTransId="{33BCA2CD-3992-4895-80F6-9D2A654DA66D}"/>
    <dgm:cxn modelId="{57B347E6-7C52-4A11-9DBD-5E98D536C289}" srcId="{7ACBACA8-F415-45FF-BFD8-34C177473AE1}" destId="{024F9FA1-F2FF-4BD1-A415-B2B43A5DEF25}" srcOrd="3" destOrd="0" parTransId="{E265D80A-02AA-412A-A46B-20936C4C147C}" sibTransId="{62E6D101-4273-4827-89B3-924D4DF3E664}"/>
    <dgm:cxn modelId="{C201EEE2-C63D-47B5-97DC-4C8B90D08F72}" type="presParOf" srcId="{D5C6E4B7-73C9-4D13-AED8-A2DE0DAD56F7}" destId="{07C0DF5E-7271-46A6-97C7-F6C1A3D57D4D}" srcOrd="0" destOrd="0" presId="urn:microsoft.com/office/officeart/2005/8/layout/hierarchy1"/>
    <dgm:cxn modelId="{501E059E-BFB3-4EB5-A8D5-89C100E45D53}" type="presParOf" srcId="{07C0DF5E-7271-46A6-97C7-F6C1A3D57D4D}" destId="{D3FCA728-69D8-48FD-9188-A6789AD2F27C}" srcOrd="0" destOrd="0" presId="urn:microsoft.com/office/officeart/2005/8/layout/hierarchy1"/>
    <dgm:cxn modelId="{EB3247B1-C86F-424F-BB29-1BE88F4A24FA}" type="presParOf" srcId="{D3FCA728-69D8-48FD-9188-A6789AD2F27C}" destId="{92F7F8BA-386E-4A02-BD50-A4A8529848DA}" srcOrd="0" destOrd="0" presId="urn:microsoft.com/office/officeart/2005/8/layout/hierarchy1"/>
    <dgm:cxn modelId="{5708E030-8737-4517-87BC-5A37E3F39389}" type="presParOf" srcId="{D3FCA728-69D8-48FD-9188-A6789AD2F27C}" destId="{1E91C2C4-8691-48F7-B405-548B3DE3541A}" srcOrd="1" destOrd="0" presId="urn:microsoft.com/office/officeart/2005/8/layout/hierarchy1"/>
    <dgm:cxn modelId="{9DDE3C48-7F07-4D93-8765-68A3B68DD338}" type="presParOf" srcId="{07C0DF5E-7271-46A6-97C7-F6C1A3D57D4D}" destId="{7C60A2A5-D6FA-4EA8-A086-661CEB23933F}" srcOrd="1" destOrd="0" presId="urn:microsoft.com/office/officeart/2005/8/layout/hierarchy1"/>
    <dgm:cxn modelId="{12F2CF45-4E3C-4E51-BEAB-5086CBCA0012}" type="presParOf" srcId="{D5C6E4B7-73C9-4D13-AED8-A2DE0DAD56F7}" destId="{3CD7FFE7-52DB-4820-8A84-9C6FC2C68953}" srcOrd="1" destOrd="0" presId="urn:microsoft.com/office/officeart/2005/8/layout/hierarchy1"/>
    <dgm:cxn modelId="{F9B4BA32-2567-4B08-80F7-3D1CC291A4BF}" type="presParOf" srcId="{3CD7FFE7-52DB-4820-8A84-9C6FC2C68953}" destId="{7B9DC652-1E3C-4630-89F5-482A226742A6}" srcOrd="0" destOrd="0" presId="urn:microsoft.com/office/officeart/2005/8/layout/hierarchy1"/>
    <dgm:cxn modelId="{EA6E94F6-64F7-4FFB-B38F-CCA4BFA0BF23}" type="presParOf" srcId="{7B9DC652-1E3C-4630-89F5-482A226742A6}" destId="{2C17AD15-D1AA-4632-B9D6-A42D71839909}" srcOrd="0" destOrd="0" presId="urn:microsoft.com/office/officeart/2005/8/layout/hierarchy1"/>
    <dgm:cxn modelId="{652DBCFC-FE34-42E6-BF12-E3CC0F8A092E}" type="presParOf" srcId="{7B9DC652-1E3C-4630-89F5-482A226742A6}" destId="{B9B96EF4-BF13-467E-9E91-748F66B25C9D}" srcOrd="1" destOrd="0" presId="urn:microsoft.com/office/officeart/2005/8/layout/hierarchy1"/>
    <dgm:cxn modelId="{3C39A04E-69B6-4CC0-9707-FAB2AD378C82}" type="presParOf" srcId="{3CD7FFE7-52DB-4820-8A84-9C6FC2C68953}" destId="{28FFED39-2984-4E96-B2F6-F6616BA2BAE4}" srcOrd="1" destOrd="0" presId="urn:microsoft.com/office/officeart/2005/8/layout/hierarchy1"/>
    <dgm:cxn modelId="{546B371D-C4E5-4DB6-A1EA-F15AEE0743E8}" type="presParOf" srcId="{D5C6E4B7-73C9-4D13-AED8-A2DE0DAD56F7}" destId="{89283E36-99A6-46C7-A6BE-FDEFFC0E8B25}" srcOrd="2" destOrd="0" presId="urn:microsoft.com/office/officeart/2005/8/layout/hierarchy1"/>
    <dgm:cxn modelId="{55B83600-526D-4221-8231-8D6AD28EF2F5}" type="presParOf" srcId="{89283E36-99A6-46C7-A6BE-FDEFFC0E8B25}" destId="{5EAB620A-9F7F-41DE-B138-A3F5C84D97B8}" srcOrd="0" destOrd="0" presId="urn:microsoft.com/office/officeart/2005/8/layout/hierarchy1"/>
    <dgm:cxn modelId="{DDBE6B4C-C540-4EFF-9381-F5E830F76144}" type="presParOf" srcId="{5EAB620A-9F7F-41DE-B138-A3F5C84D97B8}" destId="{49C10483-9408-47DD-A979-473AC36D3B76}" srcOrd="0" destOrd="0" presId="urn:microsoft.com/office/officeart/2005/8/layout/hierarchy1"/>
    <dgm:cxn modelId="{DABC70E6-36C5-4AEA-BEF7-DF382E9E9000}" type="presParOf" srcId="{5EAB620A-9F7F-41DE-B138-A3F5C84D97B8}" destId="{7A72368A-2806-4E63-9321-832CDF136E07}" srcOrd="1" destOrd="0" presId="urn:microsoft.com/office/officeart/2005/8/layout/hierarchy1"/>
    <dgm:cxn modelId="{E1CDFEA5-F0E8-49E3-B458-58E5F0BE2EF9}" type="presParOf" srcId="{89283E36-99A6-46C7-A6BE-FDEFFC0E8B25}" destId="{92BD87BB-EA92-477E-BDF4-D51044ACAAE3}" srcOrd="1" destOrd="0" presId="urn:microsoft.com/office/officeart/2005/8/layout/hierarchy1"/>
    <dgm:cxn modelId="{973E6ED6-1227-4D5E-BFFD-4DD7BD5602F9}" type="presParOf" srcId="{D5C6E4B7-73C9-4D13-AED8-A2DE0DAD56F7}" destId="{7DB53D5F-4A91-4384-A653-6734ACAC335E}" srcOrd="3" destOrd="0" presId="urn:microsoft.com/office/officeart/2005/8/layout/hierarchy1"/>
    <dgm:cxn modelId="{8674CA91-D1F3-41CB-A68A-28F6BC11ECD6}" type="presParOf" srcId="{7DB53D5F-4A91-4384-A653-6734ACAC335E}" destId="{62AD7DB9-BF8E-4ED9-A01D-737666943823}" srcOrd="0" destOrd="0" presId="urn:microsoft.com/office/officeart/2005/8/layout/hierarchy1"/>
    <dgm:cxn modelId="{6B5A9D2B-D8AF-4FAF-A35F-E3EDB6C5D1E6}" type="presParOf" srcId="{62AD7DB9-BF8E-4ED9-A01D-737666943823}" destId="{0DFBA41D-8108-43DB-96F6-5A34AC2FE059}" srcOrd="0" destOrd="0" presId="urn:microsoft.com/office/officeart/2005/8/layout/hierarchy1"/>
    <dgm:cxn modelId="{4690B7F2-16AF-44C2-9687-F99FF74CBD0B}" type="presParOf" srcId="{62AD7DB9-BF8E-4ED9-A01D-737666943823}" destId="{4D2FACB7-D227-4DA7-90A5-45F2CC4258B3}" srcOrd="1" destOrd="0" presId="urn:microsoft.com/office/officeart/2005/8/layout/hierarchy1"/>
    <dgm:cxn modelId="{19482688-0283-4D7E-9E3D-0A63AE2A1AF8}" type="presParOf" srcId="{7DB53D5F-4A91-4384-A653-6734ACAC335E}" destId="{6C1DCD10-AF0F-4F81-B533-C4971DCF65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FC78E-AE16-430C-BA22-D4BF2056786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20EB56-0DDC-4128-A9FB-A614C63C136E}">
      <dgm:prSet/>
      <dgm:spPr/>
      <dgm:t>
        <a:bodyPr/>
        <a:lstStyle/>
        <a:p>
          <a:r>
            <a:rPr lang="pt-BR" b="1"/>
            <a:t>RELATÓRIO DE GESTÃO PARCIAL</a:t>
          </a:r>
          <a:endParaRPr lang="en-US"/>
        </a:p>
      </dgm:t>
    </dgm:pt>
    <dgm:pt modelId="{61E97377-84AB-401C-AD1D-EBE498672BE3}" type="parTrans" cxnId="{97172A12-5112-456F-A81D-88E314E4AF7F}">
      <dgm:prSet/>
      <dgm:spPr/>
      <dgm:t>
        <a:bodyPr/>
        <a:lstStyle/>
        <a:p>
          <a:endParaRPr lang="en-US"/>
        </a:p>
      </dgm:t>
    </dgm:pt>
    <dgm:pt modelId="{47051CBB-E040-48A0-AEBC-F67B8F3C5318}" type="sibTrans" cxnId="{97172A12-5112-456F-A81D-88E314E4AF7F}">
      <dgm:prSet/>
      <dgm:spPr/>
      <dgm:t>
        <a:bodyPr/>
        <a:lstStyle/>
        <a:p>
          <a:endParaRPr lang="en-US"/>
        </a:p>
      </dgm:t>
    </dgm:pt>
    <dgm:pt modelId="{1D757260-3246-4B5B-A406-0B658E0207C6}">
      <dgm:prSet/>
      <dgm:spPr/>
      <dgm:t>
        <a:bodyPr/>
        <a:lstStyle/>
        <a:p>
          <a:r>
            <a:rPr lang="pt-BR" b="1"/>
            <a:t>RELATÓRIO DE GESTÃO FINAL</a:t>
          </a:r>
          <a:endParaRPr lang="en-US"/>
        </a:p>
      </dgm:t>
    </dgm:pt>
    <dgm:pt modelId="{3F70D47C-14B9-46E9-8760-9B32DF663E43}" type="parTrans" cxnId="{61E00A25-F52B-4F89-8BCE-23CB4503DE9B}">
      <dgm:prSet/>
      <dgm:spPr/>
      <dgm:t>
        <a:bodyPr/>
        <a:lstStyle/>
        <a:p>
          <a:endParaRPr lang="en-US"/>
        </a:p>
      </dgm:t>
    </dgm:pt>
    <dgm:pt modelId="{109D692B-908F-4F02-BB61-854A47008BE9}" type="sibTrans" cxnId="{61E00A25-F52B-4F89-8BCE-23CB4503DE9B}">
      <dgm:prSet/>
      <dgm:spPr/>
      <dgm:t>
        <a:bodyPr/>
        <a:lstStyle/>
        <a:p>
          <a:endParaRPr lang="en-US"/>
        </a:p>
      </dgm:t>
    </dgm:pt>
    <dgm:pt modelId="{52D7BA87-5476-48D6-B2D2-BC0103A90628}" type="pres">
      <dgm:prSet presAssocID="{D0DFC78E-AE16-430C-BA22-D4BF205678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95EC37-047D-4153-B804-C1CDAF1E419B}" type="pres">
      <dgm:prSet presAssocID="{D220EB56-0DDC-4128-A9FB-A614C63C136E}" presName="hierRoot1" presStyleCnt="0"/>
      <dgm:spPr/>
    </dgm:pt>
    <dgm:pt modelId="{A846AA57-7CD3-4A04-AF95-B1577BD68594}" type="pres">
      <dgm:prSet presAssocID="{D220EB56-0DDC-4128-A9FB-A614C63C136E}" presName="composite" presStyleCnt="0"/>
      <dgm:spPr/>
    </dgm:pt>
    <dgm:pt modelId="{D4035B42-1A79-4110-9662-7937301915C1}" type="pres">
      <dgm:prSet presAssocID="{D220EB56-0DDC-4128-A9FB-A614C63C136E}" presName="background" presStyleLbl="node0" presStyleIdx="0" presStyleCnt="2"/>
      <dgm:spPr/>
    </dgm:pt>
    <dgm:pt modelId="{9741B1EB-BED4-4133-9FDB-A9359EA716FE}" type="pres">
      <dgm:prSet presAssocID="{D220EB56-0DDC-4128-A9FB-A614C63C136E}" presName="text" presStyleLbl="fgAcc0" presStyleIdx="0" presStyleCnt="2">
        <dgm:presLayoutVars>
          <dgm:chPref val="3"/>
        </dgm:presLayoutVars>
      </dgm:prSet>
      <dgm:spPr/>
    </dgm:pt>
    <dgm:pt modelId="{88F9CF06-6BB4-4E15-9E3A-4BC6A74D1646}" type="pres">
      <dgm:prSet presAssocID="{D220EB56-0DDC-4128-A9FB-A614C63C136E}" presName="hierChild2" presStyleCnt="0"/>
      <dgm:spPr/>
    </dgm:pt>
    <dgm:pt modelId="{724ECCCA-8DD1-4878-9118-DFE096583A4A}" type="pres">
      <dgm:prSet presAssocID="{1D757260-3246-4B5B-A406-0B658E0207C6}" presName="hierRoot1" presStyleCnt="0"/>
      <dgm:spPr/>
    </dgm:pt>
    <dgm:pt modelId="{5F6EC280-5CFF-465D-8979-F716F45B6524}" type="pres">
      <dgm:prSet presAssocID="{1D757260-3246-4B5B-A406-0B658E0207C6}" presName="composite" presStyleCnt="0"/>
      <dgm:spPr/>
    </dgm:pt>
    <dgm:pt modelId="{1EBFE67B-729F-4360-8B86-0FAE472D1444}" type="pres">
      <dgm:prSet presAssocID="{1D757260-3246-4B5B-A406-0B658E0207C6}" presName="background" presStyleLbl="node0" presStyleIdx="1" presStyleCnt="2"/>
      <dgm:spPr/>
    </dgm:pt>
    <dgm:pt modelId="{7A564879-0728-46D7-9754-9CFBF4EF5D89}" type="pres">
      <dgm:prSet presAssocID="{1D757260-3246-4B5B-A406-0B658E0207C6}" presName="text" presStyleLbl="fgAcc0" presStyleIdx="1" presStyleCnt="2">
        <dgm:presLayoutVars>
          <dgm:chPref val="3"/>
        </dgm:presLayoutVars>
      </dgm:prSet>
      <dgm:spPr/>
    </dgm:pt>
    <dgm:pt modelId="{DF8E9F9E-8FDF-41F5-89E5-D4D5A36EB3A8}" type="pres">
      <dgm:prSet presAssocID="{1D757260-3246-4B5B-A406-0B658E0207C6}" presName="hierChild2" presStyleCnt="0"/>
      <dgm:spPr/>
    </dgm:pt>
  </dgm:ptLst>
  <dgm:cxnLst>
    <dgm:cxn modelId="{97172A12-5112-456F-A81D-88E314E4AF7F}" srcId="{D0DFC78E-AE16-430C-BA22-D4BF2056786B}" destId="{D220EB56-0DDC-4128-A9FB-A614C63C136E}" srcOrd="0" destOrd="0" parTransId="{61E97377-84AB-401C-AD1D-EBE498672BE3}" sibTransId="{47051CBB-E040-48A0-AEBC-F67B8F3C5318}"/>
    <dgm:cxn modelId="{BEE94822-FE29-42EB-9A32-A792F8A5B6FE}" type="presOf" srcId="{D220EB56-0DDC-4128-A9FB-A614C63C136E}" destId="{9741B1EB-BED4-4133-9FDB-A9359EA716FE}" srcOrd="0" destOrd="0" presId="urn:microsoft.com/office/officeart/2005/8/layout/hierarchy1"/>
    <dgm:cxn modelId="{61E00A25-F52B-4F89-8BCE-23CB4503DE9B}" srcId="{D0DFC78E-AE16-430C-BA22-D4BF2056786B}" destId="{1D757260-3246-4B5B-A406-0B658E0207C6}" srcOrd="1" destOrd="0" parTransId="{3F70D47C-14B9-46E9-8760-9B32DF663E43}" sibTransId="{109D692B-908F-4F02-BB61-854A47008BE9}"/>
    <dgm:cxn modelId="{31CA1960-02D2-430F-9EB6-C4C31345C063}" type="presOf" srcId="{1D757260-3246-4B5B-A406-0B658E0207C6}" destId="{7A564879-0728-46D7-9754-9CFBF4EF5D89}" srcOrd="0" destOrd="0" presId="urn:microsoft.com/office/officeart/2005/8/layout/hierarchy1"/>
    <dgm:cxn modelId="{F820FE74-80A4-4517-A451-568A15807896}" type="presOf" srcId="{D0DFC78E-AE16-430C-BA22-D4BF2056786B}" destId="{52D7BA87-5476-48D6-B2D2-BC0103A90628}" srcOrd="0" destOrd="0" presId="urn:microsoft.com/office/officeart/2005/8/layout/hierarchy1"/>
    <dgm:cxn modelId="{67055D64-BCD5-45AB-80BF-9699FF9B6756}" type="presParOf" srcId="{52D7BA87-5476-48D6-B2D2-BC0103A90628}" destId="{8D95EC37-047D-4153-B804-C1CDAF1E419B}" srcOrd="0" destOrd="0" presId="urn:microsoft.com/office/officeart/2005/8/layout/hierarchy1"/>
    <dgm:cxn modelId="{09375A76-29DC-4936-9B6B-2E799574DDD5}" type="presParOf" srcId="{8D95EC37-047D-4153-B804-C1CDAF1E419B}" destId="{A846AA57-7CD3-4A04-AF95-B1577BD68594}" srcOrd="0" destOrd="0" presId="urn:microsoft.com/office/officeart/2005/8/layout/hierarchy1"/>
    <dgm:cxn modelId="{17FFD498-753C-44CC-8D5D-0C5DAC7F2276}" type="presParOf" srcId="{A846AA57-7CD3-4A04-AF95-B1577BD68594}" destId="{D4035B42-1A79-4110-9662-7937301915C1}" srcOrd="0" destOrd="0" presId="urn:microsoft.com/office/officeart/2005/8/layout/hierarchy1"/>
    <dgm:cxn modelId="{EA459712-41CB-44AF-B8DB-E7961FB013C2}" type="presParOf" srcId="{A846AA57-7CD3-4A04-AF95-B1577BD68594}" destId="{9741B1EB-BED4-4133-9FDB-A9359EA716FE}" srcOrd="1" destOrd="0" presId="urn:microsoft.com/office/officeart/2005/8/layout/hierarchy1"/>
    <dgm:cxn modelId="{BB9B4436-DE78-42F8-826F-92F78AA2C573}" type="presParOf" srcId="{8D95EC37-047D-4153-B804-C1CDAF1E419B}" destId="{88F9CF06-6BB4-4E15-9E3A-4BC6A74D1646}" srcOrd="1" destOrd="0" presId="urn:microsoft.com/office/officeart/2005/8/layout/hierarchy1"/>
    <dgm:cxn modelId="{BB195CC7-4EF2-4D54-B431-D0DB04C69FBE}" type="presParOf" srcId="{52D7BA87-5476-48D6-B2D2-BC0103A90628}" destId="{724ECCCA-8DD1-4878-9118-DFE096583A4A}" srcOrd="1" destOrd="0" presId="urn:microsoft.com/office/officeart/2005/8/layout/hierarchy1"/>
    <dgm:cxn modelId="{C19CC201-709A-4C4B-8AB3-71D0B9DD1355}" type="presParOf" srcId="{724ECCCA-8DD1-4878-9118-DFE096583A4A}" destId="{5F6EC280-5CFF-465D-8979-F716F45B6524}" srcOrd="0" destOrd="0" presId="urn:microsoft.com/office/officeart/2005/8/layout/hierarchy1"/>
    <dgm:cxn modelId="{8E41DD54-001C-4F2B-BE0E-12F3CF9F588B}" type="presParOf" srcId="{5F6EC280-5CFF-465D-8979-F716F45B6524}" destId="{1EBFE67B-729F-4360-8B86-0FAE472D1444}" srcOrd="0" destOrd="0" presId="urn:microsoft.com/office/officeart/2005/8/layout/hierarchy1"/>
    <dgm:cxn modelId="{2ED82011-AA5F-4B3B-8E51-DA7C9ED36E1E}" type="presParOf" srcId="{5F6EC280-5CFF-465D-8979-F716F45B6524}" destId="{7A564879-0728-46D7-9754-9CFBF4EF5D89}" srcOrd="1" destOrd="0" presId="urn:microsoft.com/office/officeart/2005/8/layout/hierarchy1"/>
    <dgm:cxn modelId="{9BBAAD79-DDC7-455B-8202-E27500685FFC}" type="presParOf" srcId="{724ECCCA-8DD1-4878-9118-DFE096583A4A}" destId="{DF8E9F9E-8FDF-41F5-89E5-D4D5A36EB3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0FD31-B8D6-42E5-A6EB-E32A4DDEF6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001504-9904-4FEF-9961-DA6A43D381B5}">
      <dgm:prSet/>
      <dgm:spPr/>
      <dgm:t>
        <a:bodyPr/>
        <a:lstStyle/>
        <a:p>
          <a:r>
            <a:rPr lang="pt-BR" b="1"/>
            <a:t>ANTES</a:t>
          </a:r>
          <a:endParaRPr lang="en-US" dirty="0"/>
        </a:p>
      </dgm:t>
    </dgm:pt>
    <dgm:pt modelId="{4244FDFD-F553-4259-BC7B-0FB92747F8CD}" type="parTrans" cxnId="{D63106AE-6F4E-4805-BBAB-C1D0843EB7C6}">
      <dgm:prSet/>
      <dgm:spPr/>
      <dgm:t>
        <a:bodyPr/>
        <a:lstStyle/>
        <a:p>
          <a:endParaRPr lang="en-US"/>
        </a:p>
      </dgm:t>
    </dgm:pt>
    <dgm:pt modelId="{BACB9C57-CD12-4DE5-8BCD-DD21432E9147}" type="sibTrans" cxnId="{D63106AE-6F4E-4805-BBAB-C1D0843EB7C6}">
      <dgm:prSet/>
      <dgm:spPr/>
      <dgm:t>
        <a:bodyPr/>
        <a:lstStyle/>
        <a:p>
          <a:endParaRPr lang="en-US"/>
        </a:p>
      </dgm:t>
    </dgm:pt>
    <dgm:pt modelId="{3786B7C7-1A27-4F19-8517-1BD27AFAF429}">
      <dgm:prSet/>
      <dgm:spPr/>
      <dgm:t>
        <a:bodyPr/>
        <a:lstStyle/>
        <a:p>
          <a:r>
            <a:rPr lang="pt-BR" dirty="0"/>
            <a:t>IN TCU 93</a:t>
          </a:r>
          <a:endParaRPr lang="en-US" dirty="0"/>
        </a:p>
      </dgm:t>
    </dgm:pt>
    <dgm:pt modelId="{1D91041E-46E7-4A95-A7D6-DBE8DCB50305}" type="parTrans" cxnId="{D2D2DCDD-2266-4B0B-8BD4-AF2B237F41BC}">
      <dgm:prSet/>
      <dgm:spPr/>
      <dgm:t>
        <a:bodyPr/>
        <a:lstStyle/>
        <a:p>
          <a:endParaRPr lang="en-US"/>
        </a:p>
      </dgm:t>
    </dgm:pt>
    <dgm:pt modelId="{1F6F291B-844E-469E-AA50-5BD4C660EF98}" type="sibTrans" cxnId="{D2D2DCDD-2266-4B0B-8BD4-AF2B237F41BC}">
      <dgm:prSet/>
      <dgm:spPr/>
      <dgm:t>
        <a:bodyPr/>
        <a:lstStyle/>
        <a:p>
          <a:endParaRPr lang="en-US"/>
        </a:p>
      </dgm:t>
    </dgm:pt>
    <dgm:pt modelId="{8A5AC216-9EE4-4D25-A9AE-20EB0A4E0366}" type="pres">
      <dgm:prSet presAssocID="{3DC0FD31-B8D6-42E5-A6EB-E32A4DDEF6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634160-C502-430B-BB3F-381272F39582}" type="pres">
      <dgm:prSet presAssocID="{52001504-9904-4FEF-9961-DA6A43D381B5}" presName="root" presStyleCnt="0"/>
      <dgm:spPr/>
    </dgm:pt>
    <dgm:pt modelId="{C35C0F5D-4996-40FA-92AD-201240CE44CE}" type="pres">
      <dgm:prSet presAssocID="{52001504-9904-4FEF-9961-DA6A43D381B5}" presName="rootComposite" presStyleCnt="0"/>
      <dgm:spPr/>
    </dgm:pt>
    <dgm:pt modelId="{42F91B5B-7E73-4F3D-9ED1-2B95684BF529}" type="pres">
      <dgm:prSet presAssocID="{52001504-9904-4FEF-9961-DA6A43D381B5}" presName="rootText" presStyleLbl="node1" presStyleIdx="0" presStyleCnt="1"/>
      <dgm:spPr/>
    </dgm:pt>
    <dgm:pt modelId="{4B2A68FD-995E-41F1-9E21-F4ED29E17F5F}" type="pres">
      <dgm:prSet presAssocID="{52001504-9904-4FEF-9961-DA6A43D381B5}" presName="rootConnector" presStyleLbl="node1" presStyleIdx="0" presStyleCnt="1"/>
      <dgm:spPr/>
    </dgm:pt>
    <dgm:pt modelId="{36DF1289-7243-44E2-B0E2-361DC2D629D0}" type="pres">
      <dgm:prSet presAssocID="{52001504-9904-4FEF-9961-DA6A43D381B5}" presName="childShape" presStyleCnt="0"/>
      <dgm:spPr/>
    </dgm:pt>
    <dgm:pt modelId="{B25CA001-E978-4DA6-AE02-28AB113B062D}" type="pres">
      <dgm:prSet presAssocID="{1D91041E-46E7-4A95-A7D6-DBE8DCB50305}" presName="Name13" presStyleLbl="parChTrans1D2" presStyleIdx="0" presStyleCnt="1"/>
      <dgm:spPr/>
    </dgm:pt>
    <dgm:pt modelId="{22133F30-82B1-4A15-AD76-1B2BE0830211}" type="pres">
      <dgm:prSet presAssocID="{3786B7C7-1A27-4F19-8517-1BD27AFAF429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42BEBD38-A33F-4549-92DE-131C6B94A06F}" type="presOf" srcId="{3DC0FD31-B8D6-42E5-A6EB-E32A4DDEF698}" destId="{8A5AC216-9EE4-4D25-A9AE-20EB0A4E0366}" srcOrd="0" destOrd="0" presId="urn:microsoft.com/office/officeart/2005/8/layout/hierarchy3"/>
    <dgm:cxn modelId="{CC9D8766-DBB4-4D1A-A5CE-DDEAEEC79523}" type="presOf" srcId="{1D91041E-46E7-4A95-A7D6-DBE8DCB50305}" destId="{B25CA001-E978-4DA6-AE02-28AB113B062D}" srcOrd="0" destOrd="0" presId="urn:microsoft.com/office/officeart/2005/8/layout/hierarchy3"/>
    <dgm:cxn modelId="{8AC31796-F18E-43E9-8A69-074A4DE46055}" type="presOf" srcId="{52001504-9904-4FEF-9961-DA6A43D381B5}" destId="{4B2A68FD-995E-41F1-9E21-F4ED29E17F5F}" srcOrd="1" destOrd="0" presId="urn:microsoft.com/office/officeart/2005/8/layout/hierarchy3"/>
    <dgm:cxn modelId="{D63106AE-6F4E-4805-BBAB-C1D0843EB7C6}" srcId="{3DC0FD31-B8D6-42E5-A6EB-E32A4DDEF698}" destId="{52001504-9904-4FEF-9961-DA6A43D381B5}" srcOrd="0" destOrd="0" parTransId="{4244FDFD-F553-4259-BC7B-0FB92747F8CD}" sibTransId="{BACB9C57-CD12-4DE5-8BCD-DD21432E9147}"/>
    <dgm:cxn modelId="{83A8D9AE-CC6D-4D92-8441-F6DECA8FF174}" type="presOf" srcId="{52001504-9904-4FEF-9961-DA6A43D381B5}" destId="{42F91B5B-7E73-4F3D-9ED1-2B95684BF529}" srcOrd="0" destOrd="0" presId="urn:microsoft.com/office/officeart/2005/8/layout/hierarchy3"/>
    <dgm:cxn modelId="{AC6702C5-1DFD-40ED-9184-5A7AA5B6DE66}" type="presOf" srcId="{3786B7C7-1A27-4F19-8517-1BD27AFAF429}" destId="{22133F30-82B1-4A15-AD76-1B2BE0830211}" srcOrd="0" destOrd="0" presId="urn:microsoft.com/office/officeart/2005/8/layout/hierarchy3"/>
    <dgm:cxn modelId="{D2D2DCDD-2266-4B0B-8BD4-AF2B237F41BC}" srcId="{52001504-9904-4FEF-9961-DA6A43D381B5}" destId="{3786B7C7-1A27-4F19-8517-1BD27AFAF429}" srcOrd="0" destOrd="0" parTransId="{1D91041E-46E7-4A95-A7D6-DBE8DCB50305}" sibTransId="{1F6F291B-844E-469E-AA50-5BD4C660EF98}"/>
    <dgm:cxn modelId="{F0DFD13D-2B86-467D-A1BD-E51DA852CDB7}" type="presParOf" srcId="{8A5AC216-9EE4-4D25-A9AE-20EB0A4E0366}" destId="{9A634160-C502-430B-BB3F-381272F39582}" srcOrd="0" destOrd="0" presId="urn:microsoft.com/office/officeart/2005/8/layout/hierarchy3"/>
    <dgm:cxn modelId="{E0627E4B-325C-4B67-AEE2-F33D99D3268B}" type="presParOf" srcId="{9A634160-C502-430B-BB3F-381272F39582}" destId="{C35C0F5D-4996-40FA-92AD-201240CE44CE}" srcOrd="0" destOrd="0" presId="urn:microsoft.com/office/officeart/2005/8/layout/hierarchy3"/>
    <dgm:cxn modelId="{DADDB2F2-0829-41C4-B5A3-C6439AE441C6}" type="presParOf" srcId="{C35C0F5D-4996-40FA-92AD-201240CE44CE}" destId="{42F91B5B-7E73-4F3D-9ED1-2B95684BF529}" srcOrd="0" destOrd="0" presId="urn:microsoft.com/office/officeart/2005/8/layout/hierarchy3"/>
    <dgm:cxn modelId="{59B02BCF-A421-4EE2-8DCB-512073E8D45E}" type="presParOf" srcId="{C35C0F5D-4996-40FA-92AD-201240CE44CE}" destId="{4B2A68FD-995E-41F1-9E21-F4ED29E17F5F}" srcOrd="1" destOrd="0" presId="urn:microsoft.com/office/officeart/2005/8/layout/hierarchy3"/>
    <dgm:cxn modelId="{6803689B-26E2-4915-8B84-E82C796A1C2A}" type="presParOf" srcId="{9A634160-C502-430B-BB3F-381272F39582}" destId="{36DF1289-7243-44E2-B0E2-361DC2D629D0}" srcOrd="1" destOrd="0" presId="urn:microsoft.com/office/officeart/2005/8/layout/hierarchy3"/>
    <dgm:cxn modelId="{F873EC27-699A-4531-90B2-0D8A45D7199A}" type="presParOf" srcId="{36DF1289-7243-44E2-B0E2-361DC2D629D0}" destId="{B25CA001-E978-4DA6-AE02-28AB113B062D}" srcOrd="0" destOrd="0" presId="urn:microsoft.com/office/officeart/2005/8/layout/hierarchy3"/>
    <dgm:cxn modelId="{04A50931-22D9-4B2C-87D9-9BE725973502}" type="presParOf" srcId="{36DF1289-7243-44E2-B0E2-361DC2D629D0}" destId="{22133F30-82B1-4A15-AD76-1B2BE083021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215BAF-0F95-4AE7-A888-9C177C242FEF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590252-4E2E-4B22-9FED-D939D5CD3F3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Preenchimento de Plano de Trabalho e Aprovação pelo CONCEDENTE </a:t>
          </a:r>
          <a:r>
            <a:rPr lang="pt-BR" dirty="0"/>
            <a:t>- </a:t>
          </a:r>
          <a:r>
            <a:rPr lang="pt-BR" b="1" dirty="0"/>
            <a:t>PORTARIA CONJUNTA MGI/MF Nº 2/2025</a:t>
          </a:r>
          <a:endParaRPr lang="en-US" dirty="0"/>
        </a:p>
      </dgm:t>
    </dgm:pt>
    <dgm:pt modelId="{1D56382C-272D-413F-92D4-2031E9458A90}" type="parTrans" cxnId="{A281E8B4-F5BA-4958-A9BE-D89DD6E38476}">
      <dgm:prSet/>
      <dgm:spPr/>
      <dgm:t>
        <a:bodyPr/>
        <a:lstStyle/>
        <a:p>
          <a:endParaRPr lang="en-US"/>
        </a:p>
      </dgm:t>
    </dgm:pt>
    <dgm:pt modelId="{5FD3D868-3E34-4640-A713-385BDCDCFFEB}" type="sibTrans" cxnId="{A281E8B4-F5BA-4958-A9BE-D89DD6E384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622E4D-CC3E-4238-B9BC-1A42345BD4D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Levantamento Municipal visando identificar a situação atual dos Planos de Ação Existentes;</a:t>
          </a:r>
          <a:endParaRPr lang="en-US"/>
        </a:p>
      </dgm:t>
    </dgm:pt>
    <dgm:pt modelId="{801BEC8E-9970-44D3-AF41-5C54A512B40B}" type="parTrans" cxnId="{387BE579-4D76-4234-973F-BA066D63543C}">
      <dgm:prSet/>
      <dgm:spPr/>
      <dgm:t>
        <a:bodyPr/>
        <a:lstStyle/>
        <a:p>
          <a:endParaRPr lang="en-US"/>
        </a:p>
      </dgm:t>
    </dgm:pt>
    <dgm:pt modelId="{96918482-3481-473A-9EEC-07074D7D916E}" type="sibTrans" cxnId="{387BE579-4D76-4234-973F-BA066D6354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ABCAEA-4EB1-4BD9-B21B-8EF7C449A55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Aplicação na Íntegra da IN 93 junto aos Planos de Ação Existentes na </a:t>
          </a:r>
          <a:r>
            <a:rPr lang="pt-BR" b="1" dirty="0" err="1"/>
            <a:t>Transferegov</a:t>
          </a:r>
          <a:r>
            <a:rPr lang="pt-BR" b="1" dirty="0"/>
            <a:t>;</a:t>
          </a:r>
          <a:endParaRPr lang="en-US" dirty="0"/>
        </a:p>
      </dgm:t>
    </dgm:pt>
    <dgm:pt modelId="{EF2D5B10-695E-4F76-843F-7C57FBB8B5D1}" type="parTrans" cxnId="{87F93255-37BC-4FDD-85FE-ED0AB052A1F6}">
      <dgm:prSet/>
      <dgm:spPr/>
      <dgm:t>
        <a:bodyPr/>
        <a:lstStyle/>
        <a:p>
          <a:endParaRPr lang="en-US"/>
        </a:p>
      </dgm:t>
    </dgm:pt>
    <dgm:pt modelId="{8B962474-E12F-426C-A9C0-38ECD0190D64}" type="sibTrans" cxnId="{87F93255-37BC-4FDD-85FE-ED0AB052A1F6}">
      <dgm:prSet/>
      <dgm:spPr/>
      <dgm:t>
        <a:bodyPr/>
        <a:lstStyle/>
        <a:p>
          <a:endParaRPr lang="en-US"/>
        </a:p>
      </dgm:t>
    </dgm:pt>
    <dgm:pt modelId="{0C757AA6-CA76-4C1F-9A04-6A1F71CE9D72}" type="pres">
      <dgm:prSet presAssocID="{CC215BAF-0F95-4AE7-A888-9C177C242FEF}" presName="diagram" presStyleCnt="0">
        <dgm:presLayoutVars>
          <dgm:dir/>
          <dgm:resizeHandles val="exact"/>
        </dgm:presLayoutVars>
      </dgm:prSet>
      <dgm:spPr/>
    </dgm:pt>
    <dgm:pt modelId="{65CC0907-3CED-4B93-8114-2E7EEF7C204A}" type="pres">
      <dgm:prSet presAssocID="{43590252-4E2E-4B22-9FED-D939D5CD3F38}" presName="node" presStyleLbl="node1" presStyleIdx="0" presStyleCnt="3">
        <dgm:presLayoutVars>
          <dgm:bulletEnabled val="1"/>
        </dgm:presLayoutVars>
      </dgm:prSet>
      <dgm:spPr/>
    </dgm:pt>
    <dgm:pt modelId="{3FF35BD4-447B-4072-B44E-2380838A905D}" type="pres">
      <dgm:prSet presAssocID="{5FD3D868-3E34-4640-A713-385BDCDCFFEB}" presName="sibTrans" presStyleLbl="sibTrans2D1" presStyleIdx="0" presStyleCnt="2"/>
      <dgm:spPr/>
    </dgm:pt>
    <dgm:pt modelId="{6AD00158-6042-415F-941A-3FFB8C7BFA70}" type="pres">
      <dgm:prSet presAssocID="{5FD3D868-3E34-4640-A713-385BDCDCFFEB}" presName="connectorText" presStyleLbl="sibTrans2D1" presStyleIdx="0" presStyleCnt="2"/>
      <dgm:spPr/>
    </dgm:pt>
    <dgm:pt modelId="{7C732959-75F2-41DB-B9AB-38102964A855}" type="pres">
      <dgm:prSet presAssocID="{D1622E4D-CC3E-4238-B9BC-1A42345BD4DA}" presName="node" presStyleLbl="node1" presStyleIdx="1" presStyleCnt="3">
        <dgm:presLayoutVars>
          <dgm:bulletEnabled val="1"/>
        </dgm:presLayoutVars>
      </dgm:prSet>
      <dgm:spPr/>
    </dgm:pt>
    <dgm:pt modelId="{14EF176B-F497-4414-8B5C-DEBF0E06570B}" type="pres">
      <dgm:prSet presAssocID="{96918482-3481-473A-9EEC-07074D7D916E}" presName="sibTrans" presStyleLbl="sibTrans2D1" presStyleIdx="1" presStyleCnt="2"/>
      <dgm:spPr/>
    </dgm:pt>
    <dgm:pt modelId="{183CDA10-5B74-4CE8-9766-CCABD0B23D2D}" type="pres">
      <dgm:prSet presAssocID="{96918482-3481-473A-9EEC-07074D7D916E}" presName="connectorText" presStyleLbl="sibTrans2D1" presStyleIdx="1" presStyleCnt="2"/>
      <dgm:spPr/>
    </dgm:pt>
    <dgm:pt modelId="{565F054B-5162-470F-A1F7-25CD1C8385F9}" type="pres">
      <dgm:prSet presAssocID="{B2ABCAEA-4EB1-4BD9-B21B-8EF7C449A559}" presName="node" presStyleLbl="node1" presStyleIdx="2" presStyleCnt="3">
        <dgm:presLayoutVars>
          <dgm:bulletEnabled val="1"/>
        </dgm:presLayoutVars>
      </dgm:prSet>
      <dgm:spPr/>
    </dgm:pt>
  </dgm:ptLst>
  <dgm:cxnLst>
    <dgm:cxn modelId="{C05A1405-1708-49E9-A15E-A9536999732E}" type="presOf" srcId="{5FD3D868-3E34-4640-A713-385BDCDCFFEB}" destId="{3FF35BD4-447B-4072-B44E-2380838A905D}" srcOrd="0" destOrd="0" presId="urn:microsoft.com/office/officeart/2005/8/layout/process5"/>
    <dgm:cxn modelId="{1396FE20-6367-4D25-82F5-1514EC6AB16A}" type="presOf" srcId="{5FD3D868-3E34-4640-A713-385BDCDCFFEB}" destId="{6AD00158-6042-415F-941A-3FFB8C7BFA70}" srcOrd="1" destOrd="0" presId="urn:microsoft.com/office/officeart/2005/8/layout/process5"/>
    <dgm:cxn modelId="{631FFB61-885B-43CC-9BDD-719CEEEF2D93}" type="presOf" srcId="{43590252-4E2E-4B22-9FED-D939D5CD3F38}" destId="{65CC0907-3CED-4B93-8114-2E7EEF7C204A}" srcOrd="0" destOrd="0" presId="urn:microsoft.com/office/officeart/2005/8/layout/process5"/>
    <dgm:cxn modelId="{A12ECD42-15BB-401A-B3F0-F53FCCFECA70}" type="presOf" srcId="{96918482-3481-473A-9EEC-07074D7D916E}" destId="{14EF176B-F497-4414-8B5C-DEBF0E06570B}" srcOrd="0" destOrd="0" presId="urn:microsoft.com/office/officeart/2005/8/layout/process5"/>
    <dgm:cxn modelId="{87F93255-37BC-4FDD-85FE-ED0AB052A1F6}" srcId="{CC215BAF-0F95-4AE7-A888-9C177C242FEF}" destId="{B2ABCAEA-4EB1-4BD9-B21B-8EF7C449A559}" srcOrd="2" destOrd="0" parTransId="{EF2D5B10-695E-4F76-843F-7C57FBB8B5D1}" sibTransId="{8B962474-E12F-426C-A9C0-38ECD0190D64}"/>
    <dgm:cxn modelId="{2BB76359-07A0-4855-9FAD-1D644D1E21FA}" type="presOf" srcId="{B2ABCAEA-4EB1-4BD9-B21B-8EF7C449A559}" destId="{565F054B-5162-470F-A1F7-25CD1C8385F9}" srcOrd="0" destOrd="0" presId="urn:microsoft.com/office/officeart/2005/8/layout/process5"/>
    <dgm:cxn modelId="{387BE579-4D76-4234-973F-BA066D63543C}" srcId="{CC215BAF-0F95-4AE7-A888-9C177C242FEF}" destId="{D1622E4D-CC3E-4238-B9BC-1A42345BD4DA}" srcOrd="1" destOrd="0" parTransId="{801BEC8E-9970-44D3-AF41-5C54A512B40B}" sibTransId="{96918482-3481-473A-9EEC-07074D7D916E}"/>
    <dgm:cxn modelId="{96BB5992-3055-45A4-9205-E9657A5E5433}" type="presOf" srcId="{D1622E4D-CC3E-4238-B9BC-1A42345BD4DA}" destId="{7C732959-75F2-41DB-B9AB-38102964A855}" srcOrd="0" destOrd="0" presId="urn:microsoft.com/office/officeart/2005/8/layout/process5"/>
    <dgm:cxn modelId="{A281E8B4-F5BA-4958-A9BE-D89DD6E38476}" srcId="{CC215BAF-0F95-4AE7-A888-9C177C242FEF}" destId="{43590252-4E2E-4B22-9FED-D939D5CD3F38}" srcOrd="0" destOrd="0" parTransId="{1D56382C-272D-413F-92D4-2031E9458A90}" sibTransId="{5FD3D868-3E34-4640-A713-385BDCDCFFEB}"/>
    <dgm:cxn modelId="{0620AFC4-C0FC-4F4C-B1E0-74FF1A730A74}" type="presOf" srcId="{CC215BAF-0F95-4AE7-A888-9C177C242FEF}" destId="{0C757AA6-CA76-4C1F-9A04-6A1F71CE9D72}" srcOrd="0" destOrd="0" presId="urn:microsoft.com/office/officeart/2005/8/layout/process5"/>
    <dgm:cxn modelId="{0FD377EA-6646-4798-8201-00A3D4C5D92F}" type="presOf" srcId="{96918482-3481-473A-9EEC-07074D7D916E}" destId="{183CDA10-5B74-4CE8-9766-CCABD0B23D2D}" srcOrd="1" destOrd="0" presId="urn:microsoft.com/office/officeart/2005/8/layout/process5"/>
    <dgm:cxn modelId="{4B2E35D1-8D2D-4958-A7BF-7D18C955C184}" type="presParOf" srcId="{0C757AA6-CA76-4C1F-9A04-6A1F71CE9D72}" destId="{65CC0907-3CED-4B93-8114-2E7EEF7C204A}" srcOrd="0" destOrd="0" presId="urn:microsoft.com/office/officeart/2005/8/layout/process5"/>
    <dgm:cxn modelId="{261DCC40-C003-4861-9377-472E03849F2A}" type="presParOf" srcId="{0C757AA6-CA76-4C1F-9A04-6A1F71CE9D72}" destId="{3FF35BD4-447B-4072-B44E-2380838A905D}" srcOrd="1" destOrd="0" presId="urn:microsoft.com/office/officeart/2005/8/layout/process5"/>
    <dgm:cxn modelId="{EC331EB1-967C-4E03-A7A9-65816A09C84D}" type="presParOf" srcId="{3FF35BD4-447B-4072-B44E-2380838A905D}" destId="{6AD00158-6042-415F-941A-3FFB8C7BFA70}" srcOrd="0" destOrd="0" presId="urn:microsoft.com/office/officeart/2005/8/layout/process5"/>
    <dgm:cxn modelId="{C20E42A2-E64C-4955-97E0-AA828F2A280C}" type="presParOf" srcId="{0C757AA6-CA76-4C1F-9A04-6A1F71CE9D72}" destId="{7C732959-75F2-41DB-B9AB-38102964A855}" srcOrd="2" destOrd="0" presId="urn:microsoft.com/office/officeart/2005/8/layout/process5"/>
    <dgm:cxn modelId="{CFB66D59-9152-47D4-89E5-DEBF1ACFFD19}" type="presParOf" srcId="{0C757AA6-CA76-4C1F-9A04-6A1F71CE9D72}" destId="{14EF176B-F497-4414-8B5C-DEBF0E06570B}" srcOrd="3" destOrd="0" presId="urn:microsoft.com/office/officeart/2005/8/layout/process5"/>
    <dgm:cxn modelId="{1900378F-E4FA-4305-AB07-DD9642F06F09}" type="presParOf" srcId="{14EF176B-F497-4414-8B5C-DEBF0E06570B}" destId="{183CDA10-5B74-4CE8-9766-CCABD0B23D2D}" srcOrd="0" destOrd="0" presId="urn:microsoft.com/office/officeart/2005/8/layout/process5"/>
    <dgm:cxn modelId="{988F4E13-9A91-48D9-A308-73AC326E14CE}" type="presParOf" srcId="{0C757AA6-CA76-4C1F-9A04-6A1F71CE9D72}" destId="{565F054B-5162-470F-A1F7-25CD1C8385F9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0548D9-A3CD-42D5-A5E6-4D90B01C820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174597-9D29-4AE2-83DD-2F6158DAAA5A}">
      <dgm:prSet/>
      <dgm:spPr/>
      <dgm:t>
        <a:bodyPr/>
        <a:lstStyle/>
        <a:p>
          <a:r>
            <a:rPr lang="pt-BR" b="1"/>
            <a:t>I - aprovação;</a:t>
          </a:r>
          <a:endParaRPr lang="en-US"/>
        </a:p>
      </dgm:t>
    </dgm:pt>
    <dgm:pt modelId="{70A853E1-E6BD-4CD8-B75B-A85C0E90ECDC}" type="parTrans" cxnId="{DF101BD1-D896-4AFA-A5C0-0AE3E5357442}">
      <dgm:prSet/>
      <dgm:spPr/>
      <dgm:t>
        <a:bodyPr/>
        <a:lstStyle/>
        <a:p>
          <a:endParaRPr lang="en-US"/>
        </a:p>
      </dgm:t>
    </dgm:pt>
    <dgm:pt modelId="{8187E2C6-C87A-4986-A402-782D51496A5A}" type="sibTrans" cxnId="{DF101BD1-D896-4AFA-A5C0-0AE3E5357442}">
      <dgm:prSet/>
      <dgm:spPr/>
      <dgm:t>
        <a:bodyPr/>
        <a:lstStyle/>
        <a:p>
          <a:endParaRPr lang="en-US"/>
        </a:p>
      </dgm:t>
    </dgm:pt>
    <dgm:pt modelId="{FB1BC261-91F6-4674-879D-D829A3317028}">
      <dgm:prSet/>
      <dgm:spPr/>
      <dgm:t>
        <a:bodyPr/>
        <a:lstStyle/>
        <a:p>
          <a:r>
            <a:rPr lang="pt-BR" b="1"/>
            <a:t>II - solicitação de complementação         de informação; </a:t>
          </a:r>
          <a:endParaRPr lang="en-US"/>
        </a:p>
      </dgm:t>
    </dgm:pt>
    <dgm:pt modelId="{8795E611-0E48-460E-B538-FF9996241319}" type="parTrans" cxnId="{C9D4822E-2D1A-4467-B38A-E938C7AC4ECD}">
      <dgm:prSet/>
      <dgm:spPr/>
      <dgm:t>
        <a:bodyPr/>
        <a:lstStyle/>
        <a:p>
          <a:endParaRPr lang="en-US"/>
        </a:p>
      </dgm:t>
    </dgm:pt>
    <dgm:pt modelId="{5EE8F791-8D17-44F9-81E4-F663F8CBEA5D}" type="sibTrans" cxnId="{C9D4822E-2D1A-4467-B38A-E938C7AC4ECD}">
      <dgm:prSet/>
      <dgm:spPr/>
      <dgm:t>
        <a:bodyPr/>
        <a:lstStyle/>
        <a:p>
          <a:endParaRPr lang="en-US"/>
        </a:p>
      </dgm:t>
    </dgm:pt>
    <dgm:pt modelId="{8E391C0F-5F17-4F8A-8051-7A4770E3F0B4}">
      <dgm:prSet/>
      <dgm:spPr/>
      <dgm:t>
        <a:bodyPr/>
        <a:lstStyle/>
        <a:p>
          <a:r>
            <a:rPr lang="pt-BR" b="1"/>
            <a:t>III - reprovação parcial; </a:t>
          </a:r>
          <a:endParaRPr lang="en-US"/>
        </a:p>
      </dgm:t>
    </dgm:pt>
    <dgm:pt modelId="{956BB166-3053-4147-850E-047626A811C6}" type="parTrans" cxnId="{AFF03161-C544-4B6D-AC62-365C25BB8FFF}">
      <dgm:prSet/>
      <dgm:spPr/>
      <dgm:t>
        <a:bodyPr/>
        <a:lstStyle/>
        <a:p>
          <a:endParaRPr lang="en-US"/>
        </a:p>
      </dgm:t>
    </dgm:pt>
    <dgm:pt modelId="{3E96E22F-7D46-4604-A030-22DE98594802}" type="sibTrans" cxnId="{AFF03161-C544-4B6D-AC62-365C25BB8FFF}">
      <dgm:prSet/>
      <dgm:spPr/>
      <dgm:t>
        <a:bodyPr/>
        <a:lstStyle/>
        <a:p>
          <a:endParaRPr lang="en-US"/>
        </a:p>
      </dgm:t>
    </dgm:pt>
    <dgm:pt modelId="{6196CE7A-C0AB-4E70-A49E-E95FC20BDBBF}">
      <dgm:prSet/>
      <dgm:spPr/>
      <dgm:t>
        <a:bodyPr/>
        <a:lstStyle/>
        <a:p>
          <a:r>
            <a:rPr lang="pt-BR" b="1"/>
            <a:t>IV - reprovação total</a:t>
          </a:r>
          <a:endParaRPr lang="en-US"/>
        </a:p>
      </dgm:t>
    </dgm:pt>
    <dgm:pt modelId="{60C8B516-1A1C-4DCC-8633-71980DDAF96E}" type="parTrans" cxnId="{44EA7D5A-374D-4B39-A66E-A18A94CDDE95}">
      <dgm:prSet/>
      <dgm:spPr/>
      <dgm:t>
        <a:bodyPr/>
        <a:lstStyle/>
        <a:p>
          <a:endParaRPr lang="en-US"/>
        </a:p>
      </dgm:t>
    </dgm:pt>
    <dgm:pt modelId="{3C121277-5D5D-4B7A-8327-FB54DE5C281E}" type="sibTrans" cxnId="{44EA7D5A-374D-4B39-A66E-A18A94CDDE95}">
      <dgm:prSet/>
      <dgm:spPr/>
      <dgm:t>
        <a:bodyPr/>
        <a:lstStyle/>
        <a:p>
          <a:endParaRPr lang="en-US"/>
        </a:p>
      </dgm:t>
    </dgm:pt>
    <dgm:pt modelId="{DC32099A-709C-4232-B1AB-685886D554A4}" type="pres">
      <dgm:prSet presAssocID="{4B0548D9-A3CD-42D5-A5E6-4D90B01C8203}" presName="outerComposite" presStyleCnt="0">
        <dgm:presLayoutVars>
          <dgm:chMax val="5"/>
          <dgm:dir/>
          <dgm:resizeHandles val="exact"/>
        </dgm:presLayoutVars>
      </dgm:prSet>
      <dgm:spPr/>
    </dgm:pt>
    <dgm:pt modelId="{F8397282-32E1-4712-8F1B-3B81CBA9CC67}" type="pres">
      <dgm:prSet presAssocID="{4B0548D9-A3CD-42D5-A5E6-4D90B01C8203}" presName="dummyMaxCanvas" presStyleCnt="0">
        <dgm:presLayoutVars/>
      </dgm:prSet>
      <dgm:spPr/>
    </dgm:pt>
    <dgm:pt modelId="{A92EA071-13ED-45D3-8AA2-77CF2A7B95C5}" type="pres">
      <dgm:prSet presAssocID="{4B0548D9-A3CD-42D5-A5E6-4D90B01C8203}" presName="FourNodes_1" presStyleLbl="node1" presStyleIdx="0" presStyleCnt="4">
        <dgm:presLayoutVars>
          <dgm:bulletEnabled val="1"/>
        </dgm:presLayoutVars>
      </dgm:prSet>
      <dgm:spPr/>
    </dgm:pt>
    <dgm:pt modelId="{20E1E8FD-76A9-41ED-ADB2-52BAEF080EFC}" type="pres">
      <dgm:prSet presAssocID="{4B0548D9-A3CD-42D5-A5E6-4D90B01C8203}" presName="FourNodes_2" presStyleLbl="node1" presStyleIdx="1" presStyleCnt="4">
        <dgm:presLayoutVars>
          <dgm:bulletEnabled val="1"/>
        </dgm:presLayoutVars>
      </dgm:prSet>
      <dgm:spPr/>
    </dgm:pt>
    <dgm:pt modelId="{ECF2EE6A-F5BA-46F8-900D-694A40290099}" type="pres">
      <dgm:prSet presAssocID="{4B0548D9-A3CD-42D5-A5E6-4D90B01C8203}" presName="FourNodes_3" presStyleLbl="node1" presStyleIdx="2" presStyleCnt="4">
        <dgm:presLayoutVars>
          <dgm:bulletEnabled val="1"/>
        </dgm:presLayoutVars>
      </dgm:prSet>
      <dgm:spPr/>
    </dgm:pt>
    <dgm:pt modelId="{C462A17E-8CAB-47D1-87C1-A7F96D145DE1}" type="pres">
      <dgm:prSet presAssocID="{4B0548D9-A3CD-42D5-A5E6-4D90B01C8203}" presName="FourNodes_4" presStyleLbl="node1" presStyleIdx="3" presStyleCnt="4">
        <dgm:presLayoutVars>
          <dgm:bulletEnabled val="1"/>
        </dgm:presLayoutVars>
      </dgm:prSet>
      <dgm:spPr/>
    </dgm:pt>
    <dgm:pt modelId="{E8047EC4-8CDA-4FA8-A7B1-300BE36E7A7D}" type="pres">
      <dgm:prSet presAssocID="{4B0548D9-A3CD-42D5-A5E6-4D90B01C8203}" presName="FourConn_1-2" presStyleLbl="fgAccFollowNode1" presStyleIdx="0" presStyleCnt="3">
        <dgm:presLayoutVars>
          <dgm:bulletEnabled val="1"/>
        </dgm:presLayoutVars>
      </dgm:prSet>
      <dgm:spPr/>
    </dgm:pt>
    <dgm:pt modelId="{FCC9FB40-353F-417B-A6F0-4BD65E167540}" type="pres">
      <dgm:prSet presAssocID="{4B0548D9-A3CD-42D5-A5E6-4D90B01C8203}" presName="FourConn_2-3" presStyleLbl="fgAccFollowNode1" presStyleIdx="1" presStyleCnt="3">
        <dgm:presLayoutVars>
          <dgm:bulletEnabled val="1"/>
        </dgm:presLayoutVars>
      </dgm:prSet>
      <dgm:spPr/>
    </dgm:pt>
    <dgm:pt modelId="{1AFF2F6A-5741-4F1B-86B7-7FFA1021663A}" type="pres">
      <dgm:prSet presAssocID="{4B0548D9-A3CD-42D5-A5E6-4D90B01C8203}" presName="FourConn_3-4" presStyleLbl="fgAccFollowNode1" presStyleIdx="2" presStyleCnt="3">
        <dgm:presLayoutVars>
          <dgm:bulletEnabled val="1"/>
        </dgm:presLayoutVars>
      </dgm:prSet>
      <dgm:spPr/>
    </dgm:pt>
    <dgm:pt modelId="{FA9EB6B8-1BFA-40B4-93BC-08A76E702474}" type="pres">
      <dgm:prSet presAssocID="{4B0548D9-A3CD-42D5-A5E6-4D90B01C8203}" presName="FourNodes_1_text" presStyleLbl="node1" presStyleIdx="3" presStyleCnt="4">
        <dgm:presLayoutVars>
          <dgm:bulletEnabled val="1"/>
        </dgm:presLayoutVars>
      </dgm:prSet>
      <dgm:spPr/>
    </dgm:pt>
    <dgm:pt modelId="{303FECB1-0E0E-4C55-B383-818C934C078D}" type="pres">
      <dgm:prSet presAssocID="{4B0548D9-A3CD-42D5-A5E6-4D90B01C8203}" presName="FourNodes_2_text" presStyleLbl="node1" presStyleIdx="3" presStyleCnt="4">
        <dgm:presLayoutVars>
          <dgm:bulletEnabled val="1"/>
        </dgm:presLayoutVars>
      </dgm:prSet>
      <dgm:spPr/>
    </dgm:pt>
    <dgm:pt modelId="{A5B6AC02-EB16-439E-970B-FDB46C7C0582}" type="pres">
      <dgm:prSet presAssocID="{4B0548D9-A3CD-42D5-A5E6-4D90B01C8203}" presName="FourNodes_3_text" presStyleLbl="node1" presStyleIdx="3" presStyleCnt="4">
        <dgm:presLayoutVars>
          <dgm:bulletEnabled val="1"/>
        </dgm:presLayoutVars>
      </dgm:prSet>
      <dgm:spPr/>
    </dgm:pt>
    <dgm:pt modelId="{B10556FF-771B-4BC0-A71D-482E83FB1790}" type="pres">
      <dgm:prSet presAssocID="{4B0548D9-A3CD-42D5-A5E6-4D90B01C820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A96509-D821-4B29-A47D-F5C926C01790}" type="presOf" srcId="{6196CE7A-C0AB-4E70-A49E-E95FC20BDBBF}" destId="{C462A17E-8CAB-47D1-87C1-A7F96D145DE1}" srcOrd="0" destOrd="0" presId="urn:microsoft.com/office/officeart/2005/8/layout/vProcess5"/>
    <dgm:cxn modelId="{022FAF18-F3F5-4B85-9465-5020F3EF9C0F}" type="presOf" srcId="{8E391C0F-5F17-4F8A-8051-7A4770E3F0B4}" destId="{ECF2EE6A-F5BA-46F8-900D-694A40290099}" srcOrd="0" destOrd="0" presId="urn:microsoft.com/office/officeart/2005/8/layout/vProcess5"/>
    <dgm:cxn modelId="{E5EEF529-1B35-48E0-BDD2-176057732EAE}" type="presOf" srcId="{8E391C0F-5F17-4F8A-8051-7A4770E3F0B4}" destId="{A5B6AC02-EB16-439E-970B-FDB46C7C0582}" srcOrd="1" destOrd="0" presId="urn:microsoft.com/office/officeart/2005/8/layout/vProcess5"/>
    <dgm:cxn modelId="{C9D4822E-2D1A-4467-B38A-E938C7AC4ECD}" srcId="{4B0548D9-A3CD-42D5-A5E6-4D90B01C8203}" destId="{FB1BC261-91F6-4674-879D-D829A3317028}" srcOrd="1" destOrd="0" parTransId="{8795E611-0E48-460E-B538-FF9996241319}" sibTransId="{5EE8F791-8D17-44F9-81E4-F663F8CBEA5D}"/>
    <dgm:cxn modelId="{AFF03161-C544-4B6D-AC62-365C25BB8FFF}" srcId="{4B0548D9-A3CD-42D5-A5E6-4D90B01C8203}" destId="{8E391C0F-5F17-4F8A-8051-7A4770E3F0B4}" srcOrd="2" destOrd="0" parTransId="{956BB166-3053-4147-850E-047626A811C6}" sibTransId="{3E96E22F-7D46-4604-A030-22DE98594802}"/>
    <dgm:cxn modelId="{6E794D64-E911-4423-8493-056DB9E68871}" type="presOf" srcId="{FB1BC261-91F6-4674-879D-D829A3317028}" destId="{303FECB1-0E0E-4C55-B383-818C934C078D}" srcOrd="1" destOrd="0" presId="urn:microsoft.com/office/officeart/2005/8/layout/vProcess5"/>
    <dgm:cxn modelId="{2CBE9F50-5BFC-40D5-9ABC-B12C6DD9B408}" type="presOf" srcId="{5EE8F791-8D17-44F9-81E4-F663F8CBEA5D}" destId="{FCC9FB40-353F-417B-A6F0-4BD65E167540}" srcOrd="0" destOrd="0" presId="urn:microsoft.com/office/officeart/2005/8/layout/vProcess5"/>
    <dgm:cxn modelId="{F38C5258-9E67-4DF8-9771-446BAA4E3387}" type="presOf" srcId="{06174597-9D29-4AE2-83DD-2F6158DAAA5A}" destId="{A92EA071-13ED-45D3-8AA2-77CF2A7B95C5}" srcOrd="0" destOrd="0" presId="urn:microsoft.com/office/officeart/2005/8/layout/vProcess5"/>
    <dgm:cxn modelId="{44EA7D5A-374D-4B39-A66E-A18A94CDDE95}" srcId="{4B0548D9-A3CD-42D5-A5E6-4D90B01C8203}" destId="{6196CE7A-C0AB-4E70-A49E-E95FC20BDBBF}" srcOrd="3" destOrd="0" parTransId="{60C8B516-1A1C-4DCC-8633-71980DDAF96E}" sibTransId="{3C121277-5D5D-4B7A-8327-FB54DE5C281E}"/>
    <dgm:cxn modelId="{6CD8D080-D486-431C-AA85-5EF5E0B7F740}" type="presOf" srcId="{4B0548D9-A3CD-42D5-A5E6-4D90B01C8203}" destId="{DC32099A-709C-4232-B1AB-685886D554A4}" srcOrd="0" destOrd="0" presId="urn:microsoft.com/office/officeart/2005/8/layout/vProcess5"/>
    <dgm:cxn modelId="{FECADA98-C3F8-47F6-8413-6DFB553DCC31}" type="presOf" srcId="{FB1BC261-91F6-4674-879D-D829A3317028}" destId="{20E1E8FD-76A9-41ED-ADB2-52BAEF080EFC}" srcOrd="0" destOrd="0" presId="urn:microsoft.com/office/officeart/2005/8/layout/vProcess5"/>
    <dgm:cxn modelId="{A567CDBE-F60D-4EAC-B8D7-3CB4FA3A58A1}" type="presOf" srcId="{3E96E22F-7D46-4604-A030-22DE98594802}" destId="{1AFF2F6A-5741-4F1B-86B7-7FFA1021663A}" srcOrd="0" destOrd="0" presId="urn:microsoft.com/office/officeart/2005/8/layout/vProcess5"/>
    <dgm:cxn modelId="{DF101BD1-D896-4AFA-A5C0-0AE3E5357442}" srcId="{4B0548D9-A3CD-42D5-A5E6-4D90B01C8203}" destId="{06174597-9D29-4AE2-83DD-2F6158DAAA5A}" srcOrd="0" destOrd="0" parTransId="{70A853E1-E6BD-4CD8-B75B-A85C0E90ECDC}" sibTransId="{8187E2C6-C87A-4986-A402-782D51496A5A}"/>
    <dgm:cxn modelId="{9372BAD2-B506-45A2-9560-C971726B687E}" type="presOf" srcId="{6196CE7A-C0AB-4E70-A49E-E95FC20BDBBF}" destId="{B10556FF-771B-4BC0-A71D-482E83FB1790}" srcOrd="1" destOrd="0" presId="urn:microsoft.com/office/officeart/2005/8/layout/vProcess5"/>
    <dgm:cxn modelId="{AD08D5E6-9775-4839-8FB8-5FB27BC69EEC}" type="presOf" srcId="{06174597-9D29-4AE2-83DD-2F6158DAAA5A}" destId="{FA9EB6B8-1BFA-40B4-93BC-08A76E702474}" srcOrd="1" destOrd="0" presId="urn:microsoft.com/office/officeart/2005/8/layout/vProcess5"/>
    <dgm:cxn modelId="{9E491BFC-1F6B-4B22-9A70-2AD3C45F30A3}" type="presOf" srcId="{8187E2C6-C87A-4986-A402-782D51496A5A}" destId="{E8047EC4-8CDA-4FA8-A7B1-300BE36E7A7D}" srcOrd="0" destOrd="0" presId="urn:microsoft.com/office/officeart/2005/8/layout/vProcess5"/>
    <dgm:cxn modelId="{92B2DB0C-9209-4762-96E4-327F8BD2569C}" type="presParOf" srcId="{DC32099A-709C-4232-B1AB-685886D554A4}" destId="{F8397282-32E1-4712-8F1B-3B81CBA9CC67}" srcOrd="0" destOrd="0" presId="urn:microsoft.com/office/officeart/2005/8/layout/vProcess5"/>
    <dgm:cxn modelId="{F889B6CF-9754-47DD-9A69-5F7A6173977F}" type="presParOf" srcId="{DC32099A-709C-4232-B1AB-685886D554A4}" destId="{A92EA071-13ED-45D3-8AA2-77CF2A7B95C5}" srcOrd="1" destOrd="0" presId="urn:microsoft.com/office/officeart/2005/8/layout/vProcess5"/>
    <dgm:cxn modelId="{D334AF0F-C91F-4234-A144-3B8C0E0231FA}" type="presParOf" srcId="{DC32099A-709C-4232-B1AB-685886D554A4}" destId="{20E1E8FD-76A9-41ED-ADB2-52BAEF080EFC}" srcOrd="2" destOrd="0" presId="urn:microsoft.com/office/officeart/2005/8/layout/vProcess5"/>
    <dgm:cxn modelId="{B6356F94-82B0-4549-9370-DB429A4E4BB6}" type="presParOf" srcId="{DC32099A-709C-4232-B1AB-685886D554A4}" destId="{ECF2EE6A-F5BA-46F8-900D-694A40290099}" srcOrd="3" destOrd="0" presId="urn:microsoft.com/office/officeart/2005/8/layout/vProcess5"/>
    <dgm:cxn modelId="{DE7806C5-B7A0-4186-9446-CCF5EFD71779}" type="presParOf" srcId="{DC32099A-709C-4232-B1AB-685886D554A4}" destId="{C462A17E-8CAB-47D1-87C1-A7F96D145DE1}" srcOrd="4" destOrd="0" presId="urn:microsoft.com/office/officeart/2005/8/layout/vProcess5"/>
    <dgm:cxn modelId="{5A5684D8-32D4-413D-9E06-07702B623A38}" type="presParOf" srcId="{DC32099A-709C-4232-B1AB-685886D554A4}" destId="{E8047EC4-8CDA-4FA8-A7B1-300BE36E7A7D}" srcOrd="5" destOrd="0" presId="urn:microsoft.com/office/officeart/2005/8/layout/vProcess5"/>
    <dgm:cxn modelId="{F5309ADF-2FAD-44C2-A050-7F1E59AF4EC0}" type="presParOf" srcId="{DC32099A-709C-4232-B1AB-685886D554A4}" destId="{FCC9FB40-353F-417B-A6F0-4BD65E167540}" srcOrd="6" destOrd="0" presId="urn:microsoft.com/office/officeart/2005/8/layout/vProcess5"/>
    <dgm:cxn modelId="{A142C078-1704-4C24-A3EC-26709E31FF61}" type="presParOf" srcId="{DC32099A-709C-4232-B1AB-685886D554A4}" destId="{1AFF2F6A-5741-4F1B-86B7-7FFA1021663A}" srcOrd="7" destOrd="0" presId="urn:microsoft.com/office/officeart/2005/8/layout/vProcess5"/>
    <dgm:cxn modelId="{FF3690B1-6F1A-4EBA-9DB1-25DECEFDE3C1}" type="presParOf" srcId="{DC32099A-709C-4232-B1AB-685886D554A4}" destId="{FA9EB6B8-1BFA-40B4-93BC-08A76E702474}" srcOrd="8" destOrd="0" presId="urn:microsoft.com/office/officeart/2005/8/layout/vProcess5"/>
    <dgm:cxn modelId="{AC215604-7CD6-43AD-9892-1316A8CE36E8}" type="presParOf" srcId="{DC32099A-709C-4232-B1AB-685886D554A4}" destId="{303FECB1-0E0E-4C55-B383-818C934C078D}" srcOrd="9" destOrd="0" presId="urn:microsoft.com/office/officeart/2005/8/layout/vProcess5"/>
    <dgm:cxn modelId="{B13CD9AF-40BC-4984-AE37-7CB43354258E}" type="presParOf" srcId="{DC32099A-709C-4232-B1AB-685886D554A4}" destId="{A5B6AC02-EB16-439E-970B-FDB46C7C0582}" srcOrd="10" destOrd="0" presId="urn:microsoft.com/office/officeart/2005/8/layout/vProcess5"/>
    <dgm:cxn modelId="{74AE5BFE-67CF-4977-B006-BDE2B7D34CB1}" type="presParOf" srcId="{DC32099A-709C-4232-B1AB-685886D554A4}" destId="{B10556FF-771B-4BC0-A71D-482E83FB179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47DAAD-F234-45E9-824D-FA8433F7C0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D0E63E-9B81-410D-91CC-EA0C8EDFBE4A}">
      <dgm:prSet/>
      <dgm:spPr/>
      <dgm:t>
        <a:bodyPr/>
        <a:lstStyle/>
        <a:p>
          <a:r>
            <a:rPr lang="pt-BR" b="1" dirty="0"/>
            <a:t>ETAPA 1 </a:t>
          </a:r>
          <a:r>
            <a:rPr lang="pt-BR" dirty="0"/>
            <a:t>– Identificação de saldo bancário atual do plano de ação junto a conta bancária do instrumento, identificando ainda valor inerente a rendimento de Aplicação.</a:t>
          </a:r>
          <a:endParaRPr lang="en-US" dirty="0"/>
        </a:p>
      </dgm:t>
    </dgm:pt>
    <dgm:pt modelId="{1EE46684-1ECB-48F6-B796-77F33CAB1ABC}" type="parTrans" cxnId="{68D33E6E-346F-4EA7-8F74-9A335EAB2B46}">
      <dgm:prSet/>
      <dgm:spPr/>
      <dgm:t>
        <a:bodyPr/>
        <a:lstStyle/>
        <a:p>
          <a:endParaRPr lang="en-US"/>
        </a:p>
      </dgm:t>
    </dgm:pt>
    <dgm:pt modelId="{B1E1E205-154A-47E4-BA1D-A71841AE7990}" type="sibTrans" cxnId="{68D33E6E-346F-4EA7-8F74-9A335EAB2B46}">
      <dgm:prSet/>
      <dgm:spPr/>
      <dgm:t>
        <a:bodyPr/>
        <a:lstStyle/>
        <a:p>
          <a:endParaRPr lang="en-US"/>
        </a:p>
      </dgm:t>
    </dgm:pt>
    <dgm:pt modelId="{B3EBD9DB-08DE-4590-B35B-9E7A1FC6B100}">
      <dgm:prSet/>
      <dgm:spPr/>
      <dgm:t>
        <a:bodyPr/>
        <a:lstStyle/>
        <a:p>
          <a:r>
            <a:rPr lang="pt-BR" b="1"/>
            <a:t>ETAPA 2</a:t>
          </a:r>
          <a:r>
            <a:rPr lang="pt-BR"/>
            <a:t> – Identificação de ações realizadas com o recurso ( aquisições, obras etc) em havendo execução mesmo que parcial providenciar cópia de processos de licitação, notas fiscais e comprovantes de pagamento.</a:t>
          </a:r>
          <a:endParaRPr lang="en-US"/>
        </a:p>
      </dgm:t>
    </dgm:pt>
    <dgm:pt modelId="{5CCB06EF-961F-4F7D-B5F0-CF1707E02D02}" type="parTrans" cxnId="{4A5014A1-D3DE-4585-8466-BFBC2FF64281}">
      <dgm:prSet/>
      <dgm:spPr/>
      <dgm:t>
        <a:bodyPr/>
        <a:lstStyle/>
        <a:p>
          <a:endParaRPr lang="en-US"/>
        </a:p>
      </dgm:t>
    </dgm:pt>
    <dgm:pt modelId="{62AE1692-9877-4248-9869-1167982B625A}" type="sibTrans" cxnId="{4A5014A1-D3DE-4585-8466-BFBC2FF64281}">
      <dgm:prSet/>
      <dgm:spPr/>
      <dgm:t>
        <a:bodyPr/>
        <a:lstStyle/>
        <a:p>
          <a:endParaRPr lang="en-US"/>
        </a:p>
      </dgm:t>
    </dgm:pt>
    <dgm:pt modelId="{CAF41617-3204-44B4-9851-BF7ACA089B22}">
      <dgm:prSet/>
      <dgm:spPr/>
      <dgm:t>
        <a:bodyPr/>
        <a:lstStyle/>
        <a:p>
          <a:r>
            <a:rPr lang="pt-BR" b="1"/>
            <a:t>ETAPA 3</a:t>
          </a:r>
          <a:r>
            <a:rPr lang="pt-BR"/>
            <a:t> – Identificação de ações a serem planejadas e executadas com recursos do Plano de Ação, localizando e identificando no Orçamento de 2025 a  classificação orçamentária da despesa.</a:t>
          </a:r>
          <a:endParaRPr lang="en-US"/>
        </a:p>
      </dgm:t>
    </dgm:pt>
    <dgm:pt modelId="{23BA7B91-89D1-47D0-ADA5-E3372753FEF8}" type="parTrans" cxnId="{118F5575-B718-4B84-8066-5F22A568B0EB}">
      <dgm:prSet/>
      <dgm:spPr/>
      <dgm:t>
        <a:bodyPr/>
        <a:lstStyle/>
        <a:p>
          <a:endParaRPr lang="en-US"/>
        </a:p>
      </dgm:t>
    </dgm:pt>
    <dgm:pt modelId="{141BE20A-A4CE-4DA8-8D1C-FADFE50F048F}" type="sibTrans" cxnId="{118F5575-B718-4B84-8066-5F22A568B0EB}">
      <dgm:prSet/>
      <dgm:spPr/>
      <dgm:t>
        <a:bodyPr/>
        <a:lstStyle/>
        <a:p>
          <a:endParaRPr lang="en-US"/>
        </a:p>
      </dgm:t>
    </dgm:pt>
    <dgm:pt modelId="{4F34F851-94FD-402B-A6EC-9615F9B116FE}">
      <dgm:prSet/>
      <dgm:spPr/>
      <dgm:t>
        <a:bodyPr/>
        <a:lstStyle/>
        <a:p>
          <a:r>
            <a:rPr lang="pt-BR" b="1" dirty="0"/>
            <a:t>ETAPA 4</a:t>
          </a:r>
          <a:r>
            <a:rPr lang="pt-BR" dirty="0"/>
            <a:t> – Promover ajuste do Plano de Trabalho junto ao Módulo Transferências Especiais na Plataforma </a:t>
          </a:r>
          <a:r>
            <a:rPr lang="pt-BR" dirty="0" err="1"/>
            <a:t>Transferegov</a:t>
          </a:r>
          <a:endParaRPr lang="en-US" dirty="0"/>
        </a:p>
      </dgm:t>
    </dgm:pt>
    <dgm:pt modelId="{CFC992DE-0399-4A51-BE32-DA92E123F619}" type="parTrans" cxnId="{CDFBDCF2-A324-4CBC-8036-86E17709EE57}">
      <dgm:prSet/>
      <dgm:spPr/>
      <dgm:t>
        <a:bodyPr/>
        <a:lstStyle/>
        <a:p>
          <a:endParaRPr lang="en-US"/>
        </a:p>
      </dgm:t>
    </dgm:pt>
    <dgm:pt modelId="{FB4B3E2F-CF35-4B9C-A751-BEC214EF173C}" type="sibTrans" cxnId="{CDFBDCF2-A324-4CBC-8036-86E17709EE57}">
      <dgm:prSet/>
      <dgm:spPr/>
      <dgm:t>
        <a:bodyPr/>
        <a:lstStyle/>
        <a:p>
          <a:endParaRPr lang="en-US"/>
        </a:p>
      </dgm:t>
    </dgm:pt>
    <dgm:pt modelId="{E0C504F5-2153-4CAE-A4C6-C50BF7775957}" type="pres">
      <dgm:prSet presAssocID="{4947DAAD-F234-45E9-824D-FA8433F7C064}" presName="linear" presStyleCnt="0">
        <dgm:presLayoutVars>
          <dgm:animLvl val="lvl"/>
          <dgm:resizeHandles val="exact"/>
        </dgm:presLayoutVars>
      </dgm:prSet>
      <dgm:spPr/>
    </dgm:pt>
    <dgm:pt modelId="{92B048A7-AB9C-461C-9CF4-66FAE5B5F87C}" type="pres">
      <dgm:prSet presAssocID="{8FD0E63E-9B81-410D-91CC-EA0C8EDFBE4A}" presName="parentText" presStyleLbl="node1" presStyleIdx="0" presStyleCnt="4" custLinFactNeighborY="-20869">
        <dgm:presLayoutVars>
          <dgm:chMax val="0"/>
          <dgm:bulletEnabled val="1"/>
        </dgm:presLayoutVars>
      </dgm:prSet>
      <dgm:spPr/>
    </dgm:pt>
    <dgm:pt modelId="{8F1F68E5-9805-4BB2-B208-8E2F410E9410}" type="pres">
      <dgm:prSet presAssocID="{B1E1E205-154A-47E4-BA1D-A71841AE7990}" presName="spacer" presStyleCnt="0"/>
      <dgm:spPr/>
    </dgm:pt>
    <dgm:pt modelId="{DF49827B-3303-48A9-8243-A043E88070C0}" type="pres">
      <dgm:prSet presAssocID="{B3EBD9DB-08DE-4590-B35B-9E7A1FC6B1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EF5E82-18AA-4B69-BFFD-8677238A4DA5}" type="pres">
      <dgm:prSet presAssocID="{62AE1692-9877-4248-9869-1167982B625A}" presName="spacer" presStyleCnt="0"/>
      <dgm:spPr/>
    </dgm:pt>
    <dgm:pt modelId="{80119137-C52A-4A1E-8E0B-65D5D4F0BB9F}" type="pres">
      <dgm:prSet presAssocID="{CAF41617-3204-44B4-9851-BF7ACA089B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035A98-C222-4537-A2BB-9A9805D4C492}" type="pres">
      <dgm:prSet presAssocID="{141BE20A-A4CE-4DA8-8D1C-FADFE50F048F}" presName="spacer" presStyleCnt="0"/>
      <dgm:spPr/>
    </dgm:pt>
    <dgm:pt modelId="{059D931B-D7D1-455E-9635-40E784BBFB3B}" type="pres">
      <dgm:prSet presAssocID="{4F34F851-94FD-402B-A6EC-9615F9B116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C60510-CE0A-40CF-BC77-C99495B1C25F}" type="presOf" srcId="{CAF41617-3204-44B4-9851-BF7ACA089B22}" destId="{80119137-C52A-4A1E-8E0B-65D5D4F0BB9F}" srcOrd="0" destOrd="0" presId="urn:microsoft.com/office/officeart/2005/8/layout/vList2"/>
    <dgm:cxn modelId="{C4117114-4D67-4C7D-96B1-86FE22C98F68}" type="presOf" srcId="{4F34F851-94FD-402B-A6EC-9615F9B116FE}" destId="{059D931B-D7D1-455E-9635-40E784BBFB3B}" srcOrd="0" destOrd="0" presId="urn:microsoft.com/office/officeart/2005/8/layout/vList2"/>
    <dgm:cxn modelId="{68D33E6E-346F-4EA7-8F74-9A335EAB2B46}" srcId="{4947DAAD-F234-45E9-824D-FA8433F7C064}" destId="{8FD0E63E-9B81-410D-91CC-EA0C8EDFBE4A}" srcOrd="0" destOrd="0" parTransId="{1EE46684-1ECB-48F6-B796-77F33CAB1ABC}" sibTransId="{B1E1E205-154A-47E4-BA1D-A71841AE7990}"/>
    <dgm:cxn modelId="{118F5575-B718-4B84-8066-5F22A568B0EB}" srcId="{4947DAAD-F234-45E9-824D-FA8433F7C064}" destId="{CAF41617-3204-44B4-9851-BF7ACA089B22}" srcOrd="2" destOrd="0" parTransId="{23BA7B91-89D1-47D0-ADA5-E3372753FEF8}" sibTransId="{141BE20A-A4CE-4DA8-8D1C-FADFE50F048F}"/>
    <dgm:cxn modelId="{DD538598-323A-4EE6-B80E-716FBB38635D}" type="presOf" srcId="{8FD0E63E-9B81-410D-91CC-EA0C8EDFBE4A}" destId="{92B048A7-AB9C-461C-9CF4-66FAE5B5F87C}" srcOrd="0" destOrd="0" presId="urn:microsoft.com/office/officeart/2005/8/layout/vList2"/>
    <dgm:cxn modelId="{4A5014A1-D3DE-4585-8466-BFBC2FF64281}" srcId="{4947DAAD-F234-45E9-824D-FA8433F7C064}" destId="{B3EBD9DB-08DE-4590-B35B-9E7A1FC6B100}" srcOrd="1" destOrd="0" parTransId="{5CCB06EF-961F-4F7D-B5F0-CF1707E02D02}" sibTransId="{62AE1692-9877-4248-9869-1167982B625A}"/>
    <dgm:cxn modelId="{099AB1C1-E132-426C-85AD-AEF4C9C82B04}" type="presOf" srcId="{B3EBD9DB-08DE-4590-B35B-9E7A1FC6B100}" destId="{DF49827B-3303-48A9-8243-A043E88070C0}" srcOrd="0" destOrd="0" presId="urn:microsoft.com/office/officeart/2005/8/layout/vList2"/>
    <dgm:cxn modelId="{82ECB2ED-E95D-4F74-B6FC-E136B4FE3943}" type="presOf" srcId="{4947DAAD-F234-45E9-824D-FA8433F7C064}" destId="{E0C504F5-2153-4CAE-A4C6-C50BF7775957}" srcOrd="0" destOrd="0" presId="urn:microsoft.com/office/officeart/2005/8/layout/vList2"/>
    <dgm:cxn modelId="{CDFBDCF2-A324-4CBC-8036-86E17709EE57}" srcId="{4947DAAD-F234-45E9-824D-FA8433F7C064}" destId="{4F34F851-94FD-402B-A6EC-9615F9B116FE}" srcOrd="3" destOrd="0" parTransId="{CFC992DE-0399-4A51-BE32-DA92E123F619}" sibTransId="{FB4B3E2F-CF35-4B9C-A751-BEC214EF173C}"/>
    <dgm:cxn modelId="{22F1F1EB-B031-48C5-978A-0FBE2042AF3B}" type="presParOf" srcId="{E0C504F5-2153-4CAE-A4C6-C50BF7775957}" destId="{92B048A7-AB9C-461C-9CF4-66FAE5B5F87C}" srcOrd="0" destOrd="0" presId="urn:microsoft.com/office/officeart/2005/8/layout/vList2"/>
    <dgm:cxn modelId="{302A0CF5-73A0-4EED-BE49-F643B0045FA9}" type="presParOf" srcId="{E0C504F5-2153-4CAE-A4C6-C50BF7775957}" destId="{8F1F68E5-9805-4BB2-B208-8E2F410E9410}" srcOrd="1" destOrd="0" presId="urn:microsoft.com/office/officeart/2005/8/layout/vList2"/>
    <dgm:cxn modelId="{06661C67-7FB3-4E06-9091-4C4B90DE37C3}" type="presParOf" srcId="{E0C504F5-2153-4CAE-A4C6-C50BF7775957}" destId="{DF49827B-3303-48A9-8243-A043E88070C0}" srcOrd="2" destOrd="0" presId="urn:microsoft.com/office/officeart/2005/8/layout/vList2"/>
    <dgm:cxn modelId="{B096F5C2-DB6D-4ACF-A1A6-8C1A3C7B8C2A}" type="presParOf" srcId="{E0C504F5-2153-4CAE-A4C6-C50BF7775957}" destId="{7FEF5E82-18AA-4B69-BFFD-8677238A4DA5}" srcOrd="3" destOrd="0" presId="urn:microsoft.com/office/officeart/2005/8/layout/vList2"/>
    <dgm:cxn modelId="{E926E7E5-5171-4CE5-B283-E5D31C02E0D3}" type="presParOf" srcId="{E0C504F5-2153-4CAE-A4C6-C50BF7775957}" destId="{80119137-C52A-4A1E-8E0B-65D5D4F0BB9F}" srcOrd="4" destOrd="0" presId="urn:microsoft.com/office/officeart/2005/8/layout/vList2"/>
    <dgm:cxn modelId="{AA6DF32A-156B-400D-9CCC-BC74052DF837}" type="presParOf" srcId="{E0C504F5-2153-4CAE-A4C6-C50BF7775957}" destId="{58035A98-C222-4537-A2BB-9A9805D4C492}" srcOrd="5" destOrd="0" presId="urn:microsoft.com/office/officeart/2005/8/layout/vList2"/>
    <dgm:cxn modelId="{590A2437-E4E8-4BCC-AFD8-8AB5563059C7}" type="presParOf" srcId="{E0C504F5-2153-4CAE-A4C6-C50BF7775957}" destId="{059D931B-D7D1-455E-9635-40E784BBFB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D931B-D7D1-455E-9635-40E784BBFB3B}">
      <dsp:nvSpPr>
        <dsp:cNvPr id="0" name=""/>
        <dsp:cNvSpPr/>
      </dsp:nvSpPr>
      <dsp:spPr>
        <a:xfrm>
          <a:off x="0" y="1425773"/>
          <a:ext cx="6245265" cy="2737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kern="1200" dirty="0"/>
            <a:t>ETAPA 5</a:t>
          </a:r>
          <a:r>
            <a:rPr lang="pt-BR" sz="6500" kern="1200" dirty="0"/>
            <a:t> – </a:t>
          </a:r>
          <a:r>
            <a:rPr lang="pt-BR" sz="2400" kern="1200" dirty="0"/>
            <a:t>Atendimento ao Contido do Despacho ADPF 854/DF de 01 de Abril de 2025/Nota Técnica nº 33/2025/CGF/TCE PR</a:t>
          </a:r>
          <a:endParaRPr lang="en-US" sz="6500" kern="1200" dirty="0"/>
        </a:p>
      </dsp:txBody>
      <dsp:txXfrm>
        <a:off x="133648" y="1559421"/>
        <a:ext cx="5977969" cy="24705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048A7-AB9C-461C-9CF4-66FAE5B5F87C}">
      <dsp:nvSpPr>
        <dsp:cNvPr id="0" name=""/>
        <dsp:cNvSpPr/>
      </dsp:nvSpPr>
      <dsp:spPr>
        <a:xfrm>
          <a:off x="0" y="175133"/>
          <a:ext cx="6245265" cy="12039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1" kern="1200" dirty="0"/>
            <a:t>ETAPA 1 </a:t>
          </a:r>
          <a:r>
            <a:rPr lang="pt-BR" sz="4900" kern="1200" dirty="0"/>
            <a:t>–  ONTEM</a:t>
          </a:r>
          <a:endParaRPr lang="en-US" sz="4900" kern="1200" dirty="0"/>
        </a:p>
      </dsp:txBody>
      <dsp:txXfrm>
        <a:off x="58771" y="233904"/>
        <a:ext cx="6127723" cy="1086387"/>
      </dsp:txXfrm>
    </dsp:sp>
    <dsp:sp modelId="{DF49827B-3303-48A9-8243-A043E88070C0}">
      <dsp:nvSpPr>
        <dsp:cNvPr id="0" name=""/>
        <dsp:cNvSpPr/>
      </dsp:nvSpPr>
      <dsp:spPr>
        <a:xfrm>
          <a:off x="0" y="1520183"/>
          <a:ext cx="6245265" cy="120392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1" kern="1200" dirty="0"/>
            <a:t>ETAPA 2 - ONTEM</a:t>
          </a:r>
          <a:endParaRPr lang="en-US" sz="4900" kern="1200" dirty="0"/>
        </a:p>
      </dsp:txBody>
      <dsp:txXfrm>
        <a:off x="58771" y="1578954"/>
        <a:ext cx="6127723" cy="1086387"/>
      </dsp:txXfrm>
    </dsp:sp>
    <dsp:sp modelId="{80119137-C52A-4A1E-8E0B-65D5D4F0BB9F}">
      <dsp:nvSpPr>
        <dsp:cNvPr id="0" name=""/>
        <dsp:cNvSpPr/>
      </dsp:nvSpPr>
      <dsp:spPr>
        <a:xfrm>
          <a:off x="0" y="2865233"/>
          <a:ext cx="6245265" cy="120392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1" kern="1200" dirty="0"/>
            <a:t>ETAPA 3</a:t>
          </a:r>
          <a:r>
            <a:rPr lang="pt-BR" sz="4900" kern="1200" dirty="0"/>
            <a:t> – ONTEM</a:t>
          </a:r>
          <a:endParaRPr lang="en-US" sz="4900" kern="1200" dirty="0"/>
        </a:p>
      </dsp:txBody>
      <dsp:txXfrm>
        <a:off x="58771" y="2924004"/>
        <a:ext cx="6127723" cy="1086387"/>
      </dsp:txXfrm>
    </dsp:sp>
    <dsp:sp modelId="{059D931B-D7D1-455E-9635-40E784BBFB3B}">
      <dsp:nvSpPr>
        <dsp:cNvPr id="0" name=""/>
        <dsp:cNvSpPr/>
      </dsp:nvSpPr>
      <dsp:spPr>
        <a:xfrm>
          <a:off x="0" y="4210283"/>
          <a:ext cx="6245265" cy="120392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1" kern="1200" dirty="0"/>
            <a:t>ETAPA 4 e 5</a:t>
          </a:r>
          <a:r>
            <a:rPr lang="pt-BR" sz="4900" kern="1200" dirty="0"/>
            <a:t> – ONTEM</a:t>
          </a:r>
          <a:endParaRPr lang="en-US" sz="4900" kern="1200" dirty="0"/>
        </a:p>
      </dsp:txBody>
      <dsp:txXfrm>
        <a:off x="58771" y="4269054"/>
        <a:ext cx="6127723" cy="1086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8C3E-71BA-4396-ACA5-B10C3C58B8AE}">
      <dsp:nvSpPr>
        <dsp:cNvPr id="0" name=""/>
        <dsp:cNvSpPr/>
      </dsp:nvSpPr>
      <dsp:spPr>
        <a:xfrm>
          <a:off x="211566" y="1994"/>
          <a:ext cx="2271138" cy="1362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u="none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EMENDA CONSTITUCIONAL Nº 105, DE 12 DE DEZEMBRO DE 2019</a:t>
          </a:r>
          <a:endParaRPr lang="en-US" sz="1700" u="none" kern="1200" dirty="0">
            <a:solidFill>
              <a:schemeClr val="bg1"/>
            </a:solidFill>
          </a:endParaRPr>
        </a:p>
      </dsp:txBody>
      <dsp:txXfrm>
        <a:off x="211566" y="1994"/>
        <a:ext cx="2271138" cy="1362682"/>
      </dsp:txXfrm>
    </dsp:sp>
    <dsp:sp modelId="{A310023D-6950-48B5-B323-94B822ED1758}">
      <dsp:nvSpPr>
        <dsp:cNvPr id="0" name=""/>
        <dsp:cNvSpPr/>
      </dsp:nvSpPr>
      <dsp:spPr>
        <a:xfrm>
          <a:off x="2709818" y="1994"/>
          <a:ext cx="2271138" cy="1362682"/>
        </a:xfrm>
        <a:prstGeom prst="rect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u="none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CONSTITUIÇÃO DA REPÚBLICA FEDERATIVA DO BRASIL DE 1988</a:t>
          </a:r>
          <a:endParaRPr lang="en-US" sz="1700" u="none" kern="1200" dirty="0">
            <a:solidFill>
              <a:schemeClr val="bg1"/>
            </a:solidFill>
          </a:endParaRPr>
        </a:p>
      </dsp:txBody>
      <dsp:txXfrm>
        <a:off x="2709818" y="1994"/>
        <a:ext cx="2271138" cy="1362682"/>
      </dsp:txXfrm>
    </dsp:sp>
    <dsp:sp modelId="{9ED19808-C3C1-4539-B575-9DF20E60C557}">
      <dsp:nvSpPr>
        <dsp:cNvPr id="0" name=""/>
        <dsp:cNvSpPr/>
      </dsp:nvSpPr>
      <dsp:spPr>
        <a:xfrm>
          <a:off x="5208070" y="1994"/>
          <a:ext cx="2271138" cy="1362682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u="none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PORTARIA INTERMINISTERIAL ME/SEGOV Nº 6.411, DE 15 DE JUNHO DE 2021</a:t>
          </a:r>
          <a:endParaRPr lang="en-US" sz="1700" u="none" kern="1200" dirty="0">
            <a:solidFill>
              <a:schemeClr val="bg1"/>
            </a:solidFill>
          </a:endParaRPr>
        </a:p>
      </dsp:txBody>
      <dsp:txXfrm>
        <a:off x="5208070" y="1994"/>
        <a:ext cx="2271138" cy="1362682"/>
      </dsp:txXfrm>
    </dsp:sp>
    <dsp:sp modelId="{41351BA5-5D85-4253-BF72-46168E8BD997}">
      <dsp:nvSpPr>
        <dsp:cNvPr id="0" name=""/>
        <dsp:cNvSpPr/>
      </dsp:nvSpPr>
      <dsp:spPr>
        <a:xfrm>
          <a:off x="7706323" y="1994"/>
          <a:ext cx="2271138" cy="1362682"/>
        </a:xfrm>
        <a:prstGeom prst="rect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u="none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PORTARIA INTERMINISTERIAL Nº 252, DE 19 DE JUNHO DE 2020</a:t>
          </a:r>
          <a:endParaRPr lang="en-US" sz="1700" u="none" kern="1200" dirty="0">
            <a:solidFill>
              <a:schemeClr val="bg1"/>
            </a:solidFill>
          </a:endParaRPr>
        </a:p>
      </dsp:txBody>
      <dsp:txXfrm>
        <a:off x="7706323" y="1994"/>
        <a:ext cx="2271138" cy="1362682"/>
      </dsp:txXfrm>
    </dsp:sp>
    <dsp:sp modelId="{38CFBBA4-7C6E-4E96-8075-DF7897E2FF0E}">
      <dsp:nvSpPr>
        <dsp:cNvPr id="0" name=""/>
        <dsp:cNvSpPr/>
      </dsp:nvSpPr>
      <dsp:spPr>
        <a:xfrm>
          <a:off x="211566" y="1591791"/>
          <a:ext cx="2271138" cy="1362682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none" kern="1200">
              <a:solidFill>
                <a:schemeClr val="bg1"/>
              </a:solidFill>
            </a:rPr>
            <a:t>INSTRUÇÃO NORMATIVA - TCU Nº 93, DE 17 DE JANEIRO DE 2024</a:t>
          </a:r>
        </a:p>
      </dsp:txBody>
      <dsp:txXfrm>
        <a:off x="211566" y="1591791"/>
        <a:ext cx="2271138" cy="1362682"/>
      </dsp:txXfrm>
    </dsp:sp>
    <dsp:sp modelId="{7904FBA6-419C-41D4-B090-7F3766A09B5B}">
      <dsp:nvSpPr>
        <dsp:cNvPr id="0" name=""/>
        <dsp:cNvSpPr/>
      </dsp:nvSpPr>
      <dsp:spPr>
        <a:xfrm>
          <a:off x="2709818" y="1591791"/>
          <a:ext cx="2271138" cy="1362682"/>
        </a:xfrm>
        <a:prstGeom prst="rect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none" kern="1200">
              <a:solidFill>
                <a:schemeClr val="bg1"/>
              </a:solidFill>
            </a:rPr>
            <a:t>PORTARIA CONJUNTA MGI/MF Nº 2, DE 24 DE JANEIRO DE 2025</a:t>
          </a:r>
        </a:p>
      </dsp:txBody>
      <dsp:txXfrm>
        <a:off x="2709818" y="1591791"/>
        <a:ext cx="2271138" cy="1362682"/>
      </dsp:txXfrm>
    </dsp:sp>
    <dsp:sp modelId="{795BD27E-9832-4856-A8FF-E5FACA8A0019}">
      <dsp:nvSpPr>
        <dsp:cNvPr id="0" name=""/>
        <dsp:cNvSpPr/>
      </dsp:nvSpPr>
      <dsp:spPr>
        <a:xfrm>
          <a:off x="5208070" y="1591791"/>
          <a:ext cx="2271138" cy="1362682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none" kern="1200" dirty="0">
              <a:solidFill>
                <a:schemeClr val="bg1"/>
              </a:solidFill>
            </a:rPr>
            <a:t>NOTA TÉCNICA 04/2025</a:t>
          </a:r>
        </a:p>
      </dsp:txBody>
      <dsp:txXfrm>
        <a:off x="5208070" y="1591791"/>
        <a:ext cx="2271138" cy="1362682"/>
      </dsp:txXfrm>
    </dsp:sp>
    <dsp:sp modelId="{09DA62D6-6431-4F70-AFC0-546DD4A82686}">
      <dsp:nvSpPr>
        <dsp:cNvPr id="0" name=""/>
        <dsp:cNvSpPr/>
      </dsp:nvSpPr>
      <dsp:spPr>
        <a:xfrm>
          <a:off x="7706323" y="1591791"/>
          <a:ext cx="2271138" cy="1362682"/>
        </a:xfrm>
        <a:prstGeom prst="rect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u="none" kern="1200" dirty="0">
              <a:solidFill>
                <a:schemeClr val="bg1"/>
              </a:solidFill>
            </a:rPr>
            <a:t>NOTA TÉCNICA N° 33/2025 – CGF/TCEPR</a:t>
          </a:r>
          <a:endParaRPr lang="en-US" sz="1700" u="none" kern="1200" dirty="0">
            <a:solidFill>
              <a:schemeClr val="bg1"/>
            </a:solidFill>
          </a:endParaRPr>
        </a:p>
      </dsp:txBody>
      <dsp:txXfrm>
        <a:off x="7706323" y="1591791"/>
        <a:ext cx="2271138" cy="1362682"/>
      </dsp:txXfrm>
    </dsp:sp>
    <dsp:sp modelId="{A4EA0224-7BC8-4703-9931-A5699A1C0F86}">
      <dsp:nvSpPr>
        <dsp:cNvPr id="0" name=""/>
        <dsp:cNvSpPr/>
      </dsp:nvSpPr>
      <dsp:spPr>
        <a:xfrm>
          <a:off x="3958944" y="3181588"/>
          <a:ext cx="2271138" cy="136268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u="none" kern="1200">
              <a:solidFill>
                <a:schemeClr val="bg1"/>
              </a:solidFill>
            </a:rPr>
            <a:t>ADPF 854</a:t>
          </a:r>
          <a:endParaRPr lang="en-US" sz="1700" u="none" kern="1200" dirty="0">
            <a:solidFill>
              <a:schemeClr val="bg1"/>
            </a:solidFill>
          </a:endParaRPr>
        </a:p>
      </dsp:txBody>
      <dsp:txXfrm>
        <a:off x="3958944" y="3181588"/>
        <a:ext cx="2271138" cy="1362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C7AAD-4C23-44EA-A537-312B3B996A72}">
      <dsp:nvSpPr>
        <dsp:cNvPr id="0" name=""/>
        <dsp:cNvSpPr/>
      </dsp:nvSpPr>
      <dsp:spPr>
        <a:xfrm>
          <a:off x="2902067" y="774"/>
          <a:ext cx="2366839" cy="1502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35364-0426-48E6-B595-2A200A26A754}">
      <dsp:nvSpPr>
        <dsp:cNvPr id="0" name=""/>
        <dsp:cNvSpPr/>
      </dsp:nvSpPr>
      <dsp:spPr>
        <a:xfrm>
          <a:off x="3165049" y="250607"/>
          <a:ext cx="2366839" cy="1502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CUSTEIO – GND3</a:t>
          </a:r>
          <a:endParaRPr lang="en-US" sz="2300" kern="1200"/>
        </a:p>
      </dsp:txBody>
      <dsp:txXfrm>
        <a:off x="3209069" y="294627"/>
        <a:ext cx="2278799" cy="1414903"/>
      </dsp:txXfrm>
    </dsp:sp>
    <dsp:sp modelId="{365728F3-930D-4686-866D-C9280912F843}">
      <dsp:nvSpPr>
        <dsp:cNvPr id="0" name=""/>
        <dsp:cNvSpPr/>
      </dsp:nvSpPr>
      <dsp:spPr>
        <a:xfrm>
          <a:off x="5794871" y="774"/>
          <a:ext cx="2366839" cy="1502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B825D-5445-4345-BE49-29DACF8EB782}">
      <dsp:nvSpPr>
        <dsp:cNvPr id="0" name=""/>
        <dsp:cNvSpPr/>
      </dsp:nvSpPr>
      <dsp:spPr>
        <a:xfrm>
          <a:off x="6057853" y="250607"/>
          <a:ext cx="2366839" cy="1502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INVESTIMENTO – GND4</a:t>
          </a:r>
          <a:endParaRPr lang="en-US" sz="2300" kern="1200"/>
        </a:p>
      </dsp:txBody>
      <dsp:txXfrm>
        <a:off x="6101873" y="294627"/>
        <a:ext cx="2278799" cy="1414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7F8BA-386E-4A02-BD50-A4A8529848DA}">
      <dsp:nvSpPr>
        <dsp:cNvPr id="0" name=""/>
        <dsp:cNvSpPr/>
      </dsp:nvSpPr>
      <dsp:spPr>
        <a:xfrm>
          <a:off x="3249" y="295129"/>
          <a:ext cx="2319967" cy="147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1C2C4-8691-48F7-B405-548B3DE3541A}">
      <dsp:nvSpPr>
        <dsp:cNvPr id="0" name=""/>
        <dsp:cNvSpPr/>
      </dsp:nvSpPr>
      <dsp:spPr>
        <a:xfrm>
          <a:off x="261023" y="540015"/>
          <a:ext cx="2319967" cy="14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Saúde;</a:t>
          </a:r>
          <a:endParaRPr lang="en-US" sz="2900" kern="1200"/>
        </a:p>
      </dsp:txBody>
      <dsp:txXfrm>
        <a:off x="304171" y="583163"/>
        <a:ext cx="2233671" cy="1386883"/>
      </dsp:txXfrm>
    </dsp:sp>
    <dsp:sp modelId="{2C17AD15-D1AA-4632-B9D6-A42D71839909}">
      <dsp:nvSpPr>
        <dsp:cNvPr id="0" name=""/>
        <dsp:cNvSpPr/>
      </dsp:nvSpPr>
      <dsp:spPr>
        <a:xfrm>
          <a:off x="2838764" y="295129"/>
          <a:ext cx="2319967" cy="147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96EF4-BF13-467E-9E91-748F66B25C9D}">
      <dsp:nvSpPr>
        <dsp:cNvPr id="0" name=""/>
        <dsp:cNvSpPr/>
      </dsp:nvSpPr>
      <dsp:spPr>
        <a:xfrm>
          <a:off x="3096539" y="540015"/>
          <a:ext cx="2319967" cy="14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Educação;</a:t>
          </a:r>
          <a:endParaRPr lang="en-US" sz="2900" kern="1200"/>
        </a:p>
      </dsp:txBody>
      <dsp:txXfrm>
        <a:off x="3139687" y="583163"/>
        <a:ext cx="2233671" cy="1386883"/>
      </dsp:txXfrm>
    </dsp:sp>
    <dsp:sp modelId="{49C10483-9408-47DD-A979-473AC36D3B76}">
      <dsp:nvSpPr>
        <dsp:cNvPr id="0" name=""/>
        <dsp:cNvSpPr/>
      </dsp:nvSpPr>
      <dsp:spPr>
        <a:xfrm>
          <a:off x="5674280" y="295129"/>
          <a:ext cx="2319967" cy="147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2368A-2806-4E63-9321-832CDF136E07}">
      <dsp:nvSpPr>
        <dsp:cNvPr id="0" name=""/>
        <dsp:cNvSpPr/>
      </dsp:nvSpPr>
      <dsp:spPr>
        <a:xfrm>
          <a:off x="5932054" y="540015"/>
          <a:ext cx="2319967" cy="14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Assistência Social;</a:t>
          </a:r>
          <a:endParaRPr lang="en-US" sz="2900" kern="1200"/>
        </a:p>
      </dsp:txBody>
      <dsp:txXfrm>
        <a:off x="5975202" y="583163"/>
        <a:ext cx="2233671" cy="1386883"/>
      </dsp:txXfrm>
    </dsp:sp>
    <dsp:sp modelId="{0DFBA41D-8108-43DB-96F6-5A34AC2FE059}">
      <dsp:nvSpPr>
        <dsp:cNvPr id="0" name=""/>
        <dsp:cNvSpPr/>
      </dsp:nvSpPr>
      <dsp:spPr>
        <a:xfrm>
          <a:off x="8509796" y="295129"/>
          <a:ext cx="2319967" cy="147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FACB7-D227-4DA7-90A5-45F2CC4258B3}">
      <dsp:nvSpPr>
        <dsp:cNvPr id="0" name=""/>
        <dsp:cNvSpPr/>
      </dsp:nvSpPr>
      <dsp:spPr>
        <a:xfrm>
          <a:off x="8767570" y="540015"/>
          <a:ext cx="2319967" cy="14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Agricultura;</a:t>
          </a:r>
          <a:endParaRPr lang="en-US" sz="2900" kern="1200"/>
        </a:p>
      </dsp:txBody>
      <dsp:txXfrm>
        <a:off x="8810718" y="583163"/>
        <a:ext cx="2233671" cy="1386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35B42-1A79-4110-9662-7937301915C1}">
      <dsp:nvSpPr>
        <dsp:cNvPr id="0" name=""/>
        <dsp:cNvSpPr/>
      </dsp:nvSpPr>
      <dsp:spPr>
        <a:xfrm>
          <a:off x="2097269" y="1690"/>
          <a:ext cx="2989243" cy="1898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1B1EB-BED4-4133-9FDB-A9359EA716FE}">
      <dsp:nvSpPr>
        <dsp:cNvPr id="0" name=""/>
        <dsp:cNvSpPr/>
      </dsp:nvSpPr>
      <dsp:spPr>
        <a:xfrm>
          <a:off x="2429407" y="317221"/>
          <a:ext cx="2989243" cy="1898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RELATÓRIO DE GESTÃO PARCIAL</a:t>
          </a:r>
          <a:endParaRPr lang="en-US" sz="3600" kern="1200"/>
        </a:p>
      </dsp:txBody>
      <dsp:txXfrm>
        <a:off x="2485002" y="372816"/>
        <a:ext cx="2878053" cy="1786979"/>
      </dsp:txXfrm>
    </dsp:sp>
    <dsp:sp modelId="{1EBFE67B-729F-4360-8B86-0FAE472D1444}">
      <dsp:nvSpPr>
        <dsp:cNvPr id="0" name=""/>
        <dsp:cNvSpPr/>
      </dsp:nvSpPr>
      <dsp:spPr>
        <a:xfrm>
          <a:off x="5750789" y="1690"/>
          <a:ext cx="2989243" cy="1898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64879-0728-46D7-9754-9CFBF4EF5D89}">
      <dsp:nvSpPr>
        <dsp:cNvPr id="0" name=""/>
        <dsp:cNvSpPr/>
      </dsp:nvSpPr>
      <dsp:spPr>
        <a:xfrm>
          <a:off x="6082927" y="317221"/>
          <a:ext cx="2989243" cy="1898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RELATÓRIO DE GESTÃO FINAL</a:t>
          </a:r>
          <a:endParaRPr lang="en-US" sz="3600" kern="1200"/>
        </a:p>
      </dsp:txBody>
      <dsp:txXfrm>
        <a:off x="6138522" y="372816"/>
        <a:ext cx="2878053" cy="1786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91B5B-7E73-4F3D-9ED1-2B95684BF529}">
      <dsp:nvSpPr>
        <dsp:cNvPr id="0" name=""/>
        <dsp:cNvSpPr/>
      </dsp:nvSpPr>
      <dsp:spPr>
        <a:xfrm>
          <a:off x="757199" y="992"/>
          <a:ext cx="3199112" cy="1599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kern="1200"/>
            <a:t>ANTES</a:t>
          </a:r>
          <a:endParaRPr lang="en-US" sz="6500" kern="1200" dirty="0"/>
        </a:p>
      </dsp:txBody>
      <dsp:txXfrm>
        <a:off x="804048" y="47841"/>
        <a:ext cx="3105414" cy="1505858"/>
      </dsp:txXfrm>
    </dsp:sp>
    <dsp:sp modelId="{B25CA001-E978-4DA6-AE02-28AB113B062D}">
      <dsp:nvSpPr>
        <dsp:cNvPr id="0" name=""/>
        <dsp:cNvSpPr/>
      </dsp:nvSpPr>
      <dsp:spPr>
        <a:xfrm>
          <a:off x="1077111" y="1600548"/>
          <a:ext cx="319911" cy="119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667"/>
              </a:lnTo>
              <a:lnTo>
                <a:pt x="319911" y="11996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33F30-82B1-4A15-AD76-1B2BE0830211}">
      <dsp:nvSpPr>
        <dsp:cNvPr id="0" name=""/>
        <dsp:cNvSpPr/>
      </dsp:nvSpPr>
      <dsp:spPr>
        <a:xfrm>
          <a:off x="1397022" y="2000437"/>
          <a:ext cx="2559289" cy="159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IN TCU 93</a:t>
          </a:r>
          <a:endParaRPr lang="en-US" sz="4900" kern="1200" dirty="0"/>
        </a:p>
      </dsp:txBody>
      <dsp:txXfrm>
        <a:off x="1443871" y="2047286"/>
        <a:ext cx="2465591" cy="1505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0907-3CED-4B93-8114-2E7EEF7C204A}">
      <dsp:nvSpPr>
        <dsp:cNvPr id="0" name=""/>
        <dsp:cNvSpPr/>
      </dsp:nvSpPr>
      <dsp:spPr>
        <a:xfrm>
          <a:off x="9797" y="1272363"/>
          <a:ext cx="2928257" cy="17569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Preenchimento de Plano de Trabalho e Aprovação pelo CONCEDENTE </a:t>
          </a:r>
          <a:r>
            <a:rPr lang="pt-BR" sz="1800" kern="1200" dirty="0"/>
            <a:t>- </a:t>
          </a:r>
          <a:r>
            <a:rPr lang="pt-BR" sz="1800" b="1" kern="1200" dirty="0"/>
            <a:t>PORTARIA CONJUNTA MGI/MF Nº 2/2025</a:t>
          </a:r>
          <a:endParaRPr lang="en-US" sz="1800" kern="1200" dirty="0"/>
        </a:p>
      </dsp:txBody>
      <dsp:txXfrm>
        <a:off x="61256" y="1323822"/>
        <a:ext cx="2825339" cy="1654036"/>
      </dsp:txXfrm>
    </dsp:sp>
    <dsp:sp modelId="{3FF35BD4-447B-4072-B44E-2380838A905D}">
      <dsp:nvSpPr>
        <dsp:cNvPr id="0" name=""/>
        <dsp:cNvSpPr/>
      </dsp:nvSpPr>
      <dsp:spPr>
        <a:xfrm>
          <a:off x="3195741" y="1787736"/>
          <a:ext cx="620790" cy="726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195741" y="1932977"/>
        <a:ext cx="434553" cy="435725"/>
      </dsp:txXfrm>
    </dsp:sp>
    <dsp:sp modelId="{7C732959-75F2-41DB-B9AB-38102964A855}">
      <dsp:nvSpPr>
        <dsp:cNvPr id="0" name=""/>
        <dsp:cNvSpPr/>
      </dsp:nvSpPr>
      <dsp:spPr>
        <a:xfrm>
          <a:off x="4109357" y="1272363"/>
          <a:ext cx="2928257" cy="1756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Levantamento Municipal visando identificar a situação atual dos Planos de Ação Existentes;</a:t>
          </a:r>
          <a:endParaRPr lang="en-US" sz="1800" kern="1200"/>
        </a:p>
      </dsp:txBody>
      <dsp:txXfrm>
        <a:off x="4160816" y="1323822"/>
        <a:ext cx="2825339" cy="1654036"/>
      </dsp:txXfrm>
    </dsp:sp>
    <dsp:sp modelId="{14EF176B-F497-4414-8B5C-DEBF0E06570B}">
      <dsp:nvSpPr>
        <dsp:cNvPr id="0" name=""/>
        <dsp:cNvSpPr/>
      </dsp:nvSpPr>
      <dsp:spPr>
        <a:xfrm>
          <a:off x="7295301" y="1787736"/>
          <a:ext cx="620790" cy="726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295301" y="1932977"/>
        <a:ext cx="434553" cy="435725"/>
      </dsp:txXfrm>
    </dsp:sp>
    <dsp:sp modelId="{565F054B-5162-470F-A1F7-25CD1C8385F9}">
      <dsp:nvSpPr>
        <dsp:cNvPr id="0" name=""/>
        <dsp:cNvSpPr/>
      </dsp:nvSpPr>
      <dsp:spPr>
        <a:xfrm>
          <a:off x="8208917" y="1272363"/>
          <a:ext cx="2928257" cy="17569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Aplicação na Íntegra da IN 93 junto aos Planos de Ação Existentes na </a:t>
          </a:r>
          <a:r>
            <a:rPr lang="pt-BR" sz="1800" b="1" kern="1200" dirty="0" err="1"/>
            <a:t>Transferegov</a:t>
          </a:r>
          <a:r>
            <a:rPr lang="pt-BR" sz="1800" b="1" kern="1200" dirty="0"/>
            <a:t>;</a:t>
          </a:r>
          <a:endParaRPr lang="en-US" sz="1800" kern="1200" dirty="0"/>
        </a:p>
      </dsp:txBody>
      <dsp:txXfrm>
        <a:off x="8260376" y="1323822"/>
        <a:ext cx="2825339" cy="16540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A071-13ED-45D3-8AA2-77CF2A7B95C5}">
      <dsp:nvSpPr>
        <dsp:cNvPr id="0" name=""/>
        <dsp:cNvSpPr/>
      </dsp:nvSpPr>
      <dsp:spPr>
        <a:xfrm>
          <a:off x="0" y="0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I - aprovação;</a:t>
          </a:r>
          <a:endParaRPr lang="en-US" sz="2200" kern="1200"/>
        </a:p>
      </dsp:txBody>
      <dsp:txXfrm>
        <a:off x="24059" y="24059"/>
        <a:ext cx="7700515" cy="773317"/>
      </dsp:txXfrm>
    </dsp:sp>
    <dsp:sp modelId="{20E1E8FD-76A9-41ED-ADB2-52BAEF080EFC}">
      <dsp:nvSpPr>
        <dsp:cNvPr id="0" name=""/>
        <dsp:cNvSpPr/>
      </dsp:nvSpPr>
      <dsp:spPr>
        <a:xfrm>
          <a:off x="724966" y="970787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II - solicitação de complementação         de informação; </a:t>
          </a:r>
          <a:endParaRPr lang="en-US" sz="2200" kern="1200"/>
        </a:p>
      </dsp:txBody>
      <dsp:txXfrm>
        <a:off x="749025" y="994846"/>
        <a:ext cx="7349301" cy="773317"/>
      </dsp:txXfrm>
    </dsp:sp>
    <dsp:sp modelId="{ECF2EE6A-F5BA-46F8-900D-694A40290099}">
      <dsp:nvSpPr>
        <dsp:cNvPr id="0" name=""/>
        <dsp:cNvSpPr/>
      </dsp:nvSpPr>
      <dsp:spPr>
        <a:xfrm>
          <a:off x="1439113" y="1941575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III - reprovação parcial; </a:t>
          </a:r>
          <a:endParaRPr lang="en-US" sz="2200" kern="1200"/>
        </a:p>
      </dsp:txBody>
      <dsp:txXfrm>
        <a:off x="1463172" y="1965634"/>
        <a:ext cx="7360122" cy="773317"/>
      </dsp:txXfrm>
    </dsp:sp>
    <dsp:sp modelId="{C462A17E-8CAB-47D1-87C1-A7F96D145DE1}">
      <dsp:nvSpPr>
        <dsp:cNvPr id="0" name=""/>
        <dsp:cNvSpPr/>
      </dsp:nvSpPr>
      <dsp:spPr>
        <a:xfrm>
          <a:off x="2164079" y="2912363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IV - reprovação total</a:t>
          </a:r>
          <a:endParaRPr lang="en-US" sz="2200" kern="1200"/>
        </a:p>
      </dsp:txBody>
      <dsp:txXfrm>
        <a:off x="2188138" y="2936422"/>
        <a:ext cx="7349301" cy="773317"/>
      </dsp:txXfrm>
    </dsp:sp>
    <dsp:sp modelId="{E8047EC4-8CDA-4FA8-A7B1-300BE36E7A7D}">
      <dsp:nvSpPr>
        <dsp:cNvPr id="0" name=""/>
        <dsp:cNvSpPr/>
      </dsp:nvSpPr>
      <dsp:spPr>
        <a:xfrm>
          <a:off x="8122386" y="629145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2521" y="629145"/>
        <a:ext cx="293663" cy="401785"/>
      </dsp:txXfrm>
    </dsp:sp>
    <dsp:sp modelId="{FCC9FB40-353F-417B-A6F0-4BD65E167540}">
      <dsp:nvSpPr>
        <dsp:cNvPr id="0" name=""/>
        <dsp:cNvSpPr/>
      </dsp:nvSpPr>
      <dsp:spPr>
        <a:xfrm>
          <a:off x="8847353" y="1599932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7488" y="1599932"/>
        <a:ext cx="293663" cy="401785"/>
      </dsp:txXfrm>
    </dsp:sp>
    <dsp:sp modelId="{1AFF2F6A-5741-4F1B-86B7-7FFA1021663A}">
      <dsp:nvSpPr>
        <dsp:cNvPr id="0" name=""/>
        <dsp:cNvSpPr/>
      </dsp:nvSpPr>
      <dsp:spPr>
        <a:xfrm>
          <a:off x="9561499" y="2570720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81634" y="2570720"/>
        <a:ext cx="293663" cy="4017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048A7-AB9C-461C-9CF4-66FAE5B5F87C}">
      <dsp:nvSpPr>
        <dsp:cNvPr id="0" name=""/>
        <dsp:cNvSpPr/>
      </dsp:nvSpPr>
      <dsp:spPr>
        <a:xfrm>
          <a:off x="0" y="0"/>
          <a:ext cx="6245265" cy="1356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ETAPA 1 </a:t>
          </a:r>
          <a:r>
            <a:rPr lang="pt-BR" sz="1900" kern="1200" dirty="0"/>
            <a:t>– Identificação de saldo bancário atual do plano de ação junto a conta bancária do instrumento, identificando ainda valor inerente a rendimento de Aplicação.</a:t>
          </a:r>
          <a:endParaRPr lang="en-US" sz="1900" kern="1200" dirty="0"/>
        </a:p>
      </dsp:txBody>
      <dsp:txXfrm>
        <a:off x="66196" y="66196"/>
        <a:ext cx="6112873" cy="1223637"/>
      </dsp:txXfrm>
    </dsp:sp>
    <dsp:sp modelId="{DF49827B-3303-48A9-8243-A043E88070C0}">
      <dsp:nvSpPr>
        <dsp:cNvPr id="0" name=""/>
        <dsp:cNvSpPr/>
      </dsp:nvSpPr>
      <dsp:spPr>
        <a:xfrm>
          <a:off x="0" y="1411283"/>
          <a:ext cx="6245265" cy="135602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ETAPA 2</a:t>
          </a:r>
          <a:r>
            <a:rPr lang="pt-BR" sz="1900" kern="1200"/>
            <a:t> – Identificação de ações realizadas com o recurso ( aquisições, obras etc) em havendo execução mesmo que parcial providenciar cópia de processos de licitação, notas fiscais e comprovantes de pagamento.</a:t>
          </a:r>
          <a:endParaRPr lang="en-US" sz="1900" kern="1200"/>
        </a:p>
      </dsp:txBody>
      <dsp:txXfrm>
        <a:off x="66196" y="1477479"/>
        <a:ext cx="6112873" cy="1223637"/>
      </dsp:txXfrm>
    </dsp:sp>
    <dsp:sp modelId="{80119137-C52A-4A1E-8E0B-65D5D4F0BB9F}">
      <dsp:nvSpPr>
        <dsp:cNvPr id="0" name=""/>
        <dsp:cNvSpPr/>
      </dsp:nvSpPr>
      <dsp:spPr>
        <a:xfrm>
          <a:off x="0" y="2822033"/>
          <a:ext cx="6245265" cy="135602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ETAPA 3</a:t>
          </a:r>
          <a:r>
            <a:rPr lang="pt-BR" sz="1900" kern="1200"/>
            <a:t> – Identificação de ações a serem planejadas e executadas com recursos do Plano de Ação, localizando e identificando no Orçamento de 2025 a  classificação orçamentária da despesa.</a:t>
          </a:r>
          <a:endParaRPr lang="en-US" sz="1900" kern="1200"/>
        </a:p>
      </dsp:txBody>
      <dsp:txXfrm>
        <a:off x="66196" y="2888229"/>
        <a:ext cx="6112873" cy="1223637"/>
      </dsp:txXfrm>
    </dsp:sp>
    <dsp:sp modelId="{059D931B-D7D1-455E-9635-40E784BBFB3B}">
      <dsp:nvSpPr>
        <dsp:cNvPr id="0" name=""/>
        <dsp:cNvSpPr/>
      </dsp:nvSpPr>
      <dsp:spPr>
        <a:xfrm>
          <a:off x="0" y="4232783"/>
          <a:ext cx="6245265" cy="135602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ETAPA 4</a:t>
          </a:r>
          <a:r>
            <a:rPr lang="pt-BR" sz="1900" kern="1200" dirty="0"/>
            <a:t> – Promover ajuste do Plano de Trabalho junto ao Módulo Transferências Especiais na Plataforma </a:t>
          </a:r>
          <a:r>
            <a:rPr lang="pt-BR" sz="1900" kern="1200" dirty="0" err="1"/>
            <a:t>Transferegov</a:t>
          </a:r>
          <a:endParaRPr lang="en-US" sz="1900" kern="1200" dirty="0"/>
        </a:p>
      </dsp:txBody>
      <dsp:txXfrm>
        <a:off x="66196" y="4298979"/>
        <a:ext cx="6112873" cy="12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9E84-1774-4559-8B2D-6BB93704E4EC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4DB1-E171-4FB2-8DAF-44F50424F5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3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C1C0212-1302-B565-3479-CB17CB797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1AC9B4F-7267-F6D6-760E-5699D30C47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DC1A0C5-6321-3BBC-78C4-39CBC9C1A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73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E755109-BD04-F70A-FC39-5F36E8972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87CE5ED-5093-C5D1-911C-0FF6BB653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F66D143-A1FF-A91F-C537-4F79593863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63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8F1CFAE-7CB2-BF8A-A6D5-A54C5A1E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CA07F9A-E071-EAE8-4422-B3D972712D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893FDA7-CDA9-6C03-8933-5ED3073E5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47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20485-14A4-6A95-60A3-45FEDDAD2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52C00-151D-20E2-4F4E-8A155A857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872EE8-23C4-563E-2E28-C32DC235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24A945-FAC6-88D9-A718-32BAB863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8CCED-9D35-D1A5-18C3-DE1D7A79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00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ECB28-2075-4089-D856-EF3DEAB3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FBB849-25AD-7117-634B-D8438E723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EE529E-0A45-20E0-56FC-633EF49B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D0553B-E623-300C-D116-8AD84033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5D2B77-BB96-DD16-0281-E72453F8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91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3AC4C2-EE89-8160-A0EA-B5AD436B0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AFA789-B4A3-D0E6-D16B-387622336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ADDD1D-2169-651D-AB84-4ABCBF04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2F624D-8304-060A-96C4-7487B038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282B9D-3FC3-3838-1053-FD0A0E05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04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69C99-4CA3-1213-1109-7011CD0C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A6A139-5686-F308-641A-2EB2CD32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423F86-57D9-6C53-9FA6-890936A3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89ACA-55A3-11D5-FCCE-DD75F319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FFDF9B-0A71-6FF1-FCFF-6BA099ED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83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661BA-4B26-494B-91EB-0E769160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7F5C82-5FE0-2104-E9CF-4C0F0C11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90B28D-044C-03BE-F60A-31B47F2C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DD3B78-A796-A8BD-B356-1007E5B0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5DCB03-EFD7-5D87-0E67-CBBC90F7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69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AE53B-6AFF-A057-2206-76B3DAEA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F93ABA-CF66-266A-80F4-B54646FD6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E0DAE8-3743-60A3-70B4-D522560E0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183C97-FE22-7B23-B2E6-B275FDD7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DAA50D-62D7-B4DD-B9AC-055C1A4F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ADDD6B-C581-1A40-409A-4C4D579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77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D86A8-D16C-8F2D-4680-E07D4ADA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E5FC8A-C1EC-C1F3-4E42-7E863C1E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6D0340-AD33-BC45-8D57-47CB554E1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572C2C-058F-A9A8-9658-172220D2B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DA2609-BB86-B026-CE05-7E77D8F0F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8F5D82-3BF6-F7F3-F052-7FFF3B12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2A12EB-3B43-8D71-FFFB-744468E9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71C824-6FA1-2506-1CC1-0A51632E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6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D1D12-A245-9D84-4008-FD65A0D7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E2C47C-45E9-C21C-0126-39E98C5B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AFEAE1-B3E3-1FE2-E37B-C72F73B5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DC1F16-2FCE-6FC8-37BD-8A6B14A6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2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62C9D7-B2CD-FBE5-B827-F091D936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7E68A6-B05F-5597-F8DB-1B4E0340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580F23-E2B9-1395-DDEF-C6358511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78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99A8B-6C5F-15CE-EF7C-8C61CB3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CBBD91-1228-07DA-C460-32EB7A89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7981FE-230E-969C-0DA4-59665BB3D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65EFDF-01A7-6923-5341-932C646B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4D0DAC-5621-9962-26E4-4279C722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343B9B-8343-E8A2-BDAF-B95DC965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5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3D330-BE32-65A1-B169-E4B96A69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21C203A-C92E-8CBE-FE36-78A57536D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C56AC5-E2D1-15B0-65CD-CBE721CD9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A16579-C99E-1345-EDEB-25B9D4D6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7F1A75-1545-0607-3403-F1FEDA78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75B163-D649-6D99-0A59-D1076CFF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8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EB0137-FCFD-F23F-1643-9758D125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9D805B-C2FC-2879-1DE4-DC85DBAD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ED169-1AEA-B081-DB87-BF5B087AB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68AED-6BEF-4679-8558-B1C777EF3CFA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3D8F75-27C3-3523-8220-E2AEDF993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E242C-C9C3-92BC-97AF-D26C485E7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E1FDB1-C6E1-4DF8-B9AE-26A0DC98C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55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15-2018/2015/Lei/L13204.htm#art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legislacao.planalto.gov.br/legisla/legislacao.nsf/Viw_Identificacao/lcp%20210-2024?OpenDocument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cp%20210-2024?OpenDocum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33377" y="1176670"/>
            <a:ext cx="8885983" cy="194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5867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Emendas “PIX”</a:t>
            </a:r>
          </a:p>
          <a:p>
            <a:pPr algn="ctr"/>
            <a:endParaRPr lang="pt-BR" sz="52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8F901-731E-5F1F-A5EA-DC3881BBE2E5}"/>
              </a:ext>
            </a:extLst>
          </p:cNvPr>
          <p:cNvSpPr txBox="1"/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ATENÇÃO!!!!!!!!!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2D8E24-5899-732A-3B73-8C3B36D8F8E1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egime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parcerias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entre a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civil.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Direcionamento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adoção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chamamento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descumprimento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da lei 13.019 de 2014 .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Redação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dada pela Lei nº 13.204, de 2015)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8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DA25958-D6FC-81AC-70D7-6CDB76F7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A28E356-0968-D848-C513-D7AD0207865A}"/>
              </a:ext>
            </a:extLst>
          </p:cNvPr>
          <p:cNvSpPr txBox="1"/>
          <p:nvPr/>
        </p:nvSpPr>
        <p:spPr>
          <a:xfrm>
            <a:off x="838200" y="713312"/>
            <a:ext cx="4038600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ATENÇÃO!!!!!!!!!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11FB9B-F3A5-DBFA-BDF3-3DA01037689F}"/>
              </a:ext>
            </a:extLst>
          </p:cNvPr>
          <p:cNvSpPr txBox="1"/>
          <p:nvPr/>
        </p:nvSpPr>
        <p:spPr>
          <a:xfrm>
            <a:off x="6095999" y="713313"/>
            <a:ext cx="525780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Cuidado com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ofícios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enviados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Emendas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Parlamentares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795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2A8718-B169-0F0E-EC5F-E2A340EC8BDD}"/>
              </a:ext>
            </a:extLst>
          </p:cNvPr>
          <p:cNvSpPr txBox="1"/>
          <p:nvPr/>
        </p:nvSpPr>
        <p:spPr>
          <a:xfrm>
            <a:off x="638881" y="390525"/>
            <a:ext cx="1090964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MANUAIS E TUTORIAIS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D137FF-C42A-2866-9608-617C031BBA92}"/>
              </a:ext>
            </a:extLst>
          </p:cNvPr>
          <p:cNvSpPr txBox="1"/>
          <p:nvPr/>
        </p:nvSpPr>
        <p:spPr>
          <a:xfrm>
            <a:off x="2895601" y="1900826"/>
            <a:ext cx="6396204" cy="662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Será enviado a cada participante arquivo em PDF !!!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292CB7B5-C57C-79CC-2CE2-C1BDDCEE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657" y="3067050"/>
            <a:ext cx="6323637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CE5692-75BE-2B63-15C5-4118245D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2DD8A3A-2957-238C-9EED-00421C5DF004}"/>
              </a:ext>
            </a:extLst>
          </p:cNvPr>
          <p:cNvSpPr txBox="1"/>
          <p:nvPr/>
        </p:nvSpPr>
        <p:spPr>
          <a:xfrm>
            <a:off x="717755" y="245807"/>
            <a:ext cx="10756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B050"/>
                </a:solidFill>
              </a:rPr>
              <a:t>IMPORTANTE FONTE DE FINANCIAMENTO PARA ATENDIMENTO AS DEMANDAS MUNICIPAIS</a:t>
            </a:r>
          </a:p>
        </p:txBody>
      </p:sp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1995262E-05A6-6188-B72D-ADB6B4BDC238}"/>
              </a:ext>
            </a:extLst>
          </p:cNvPr>
          <p:cNvGraphicFramePr/>
          <p:nvPr/>
        </p:nvGraphicFramePr>
        <p:xfrm>
          <a:off x="462116" y="2998839"/>
          <a:ext cx="11090787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26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59E043-37D7-B0F7-D574-B533689A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58000"/>
          </a:xfrm>
          <a:prstGeom prst="rect">
            <a:avLst/>
          </a:prstGeom>
        </p:spPr>
      </p:pic>
      <p:sp>
        <p:nvSpPr>
          <p:cNvPr id="38" name="Rectangle 3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182F63-74AF-6BBA-A6C4-1904D5ED0306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HISTÓRICO MUNICÍPIOS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971BAE-2F12-4EE7-1765-2E78E1783776}"/>
              </a:ext>
            </a:extLst>
          </p:cNvPr>
          <p:cNvSpPr txBox="1"/>
          <p:nvPr/>
        </p:nvSpPr>
        <p:spPr>
          <a:xfrm>
            <a:off x="783771" y="1763486"/>
            <a:ext cx="922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4000" b="1" dirty="0"/>
              <a:t>Marilândia do Sul;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4000" b="1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t-BR" sz="4000" b="1" dirty="0"/>
              <a:t>Itaipulândia;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4000" b="1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pt-BR" sz="4000" b="1" dirty="0" err="1"/>
              <a:t>Guapirama</a:t>
            </a:r>
            <a:r>
              <a:rPr lang="pt-BR" sz="40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7266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D65FF4-1123-F748-9097-C2C1BF2F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952" cy="6856286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49274D-108D-FD6A-C895-555F1CA7D8DB}"/>
              </a:ext>
            </a:extLst>
          </p:cNvPr>
          <p:cNvSpPr txBox="1"/>
          <p:nvPr/>
        </p:nvSpPr>
        <p:spPr>
          <a:xfrm>
            <a:off x="2066544" y="844295"/>
            <a:ext cx="8055864" cy="2076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EXECUÇÃO E PRESTAÇÃO DE CONTAS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9AB5EB-E833-C9DD-DCF4-8D5E9D75A8B6}"/>
              </a:ext>
            </a:extLst>
          </p:cNvPr>
          <p:cNvSpPr txBox="1"/>
          <p:nvPr/>
        </p:nvSpPr>
        <p:spPr>
          <a:xfrm>
            <a:off x="3227832" y="3036334"/>
            <a:ext cx="5733288" cy="93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INSTRUÇÃO NORMATIVA 93/2024 – IN TCU 93</a:t>
            </a:r>
          </a:p>
          <a:p>
            <a:pPr marL="571500" indent="-5715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002060"/>
                </a:solidFill>
              </a:rPr>
              <a:t>PORTARIA CONJUNTA MGI/MF Nº 2</a:t>
            </a:r>
            <a:r>
              <a:rPr lang="en-US" sz="3600" b="1" dirty="0">
                <a:solidFill>
                  <a:srgbClr val="002060"/>
                </a:solidFill>
              </a:rPr>
              <a:t>/2025</a:t>
            </a:r>
          </a:p>
          <a:p>
            <a:pPr marL="571500" indent="-5715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ADPF </a:t>
            </a:r>
            <a:r>
              <a:rPr lang="en-US" sz="3600" b="1" dirty="0">
                <a:solidFill>
                  <a:srgbClr val="002060"/>
                </a:solidFill>
              </a:rPr>
              <a:t>850/DF</a:t>
            </a:r>
            <a:endParaRPr lang="en-US" sz="36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1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5144CBE-0A27-5B14-9364-C046EBBB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B9D179C-E360-EB7A-93C1-42F147087BB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554B47-24C1-DA35-5CA1-C428A992D80E}"/>
              </a:ext>
            </a:extLst>
          </p:cNvPr>
          <p:cNvSpPr txBox="1"/>
          <p:nvPr/>
        </p:nvSpPr>
        <p:spPr>
          <a:xfrm>
            <a:off x="3472543" y="772886"/>
            <a:ext cx="7759486" cy="4792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28650" indent="-5715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TRANSPARÊNCIA;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628650" indent="-5715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FISCALIZAÇÃO;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628650" indent="-5715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PRESTAÇÃO DE CONTAS.</a:t>
            </a:r>
          </a:p>
        </p:txBody>
      </p:sp>
    </p:spTree>
    <p:extLst>
      <p:ext uri="{BB962C8B-B14F-4D97-AF65-F5344CB8AC3E}">
        <p14:creationId xmlns:p14="http://schemas.microsoft.com/office/powerpoint/2010/main" val="51016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624DACA-EC9F-816B-12D8-1360F31FF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78EDA1A-D394-CA5E-90B3-D917D22E8F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D2D316B-5FAB-20C2-FF83-2EEF61533AAA}"/>
              </a:ext>
            </a:extLst>
          </p:cNvPr>
          <p:cNvSpPr txBox="1"/>
          <p:nvPr/>
        </p:nvSpPr>
        <p:spPr>
          <a:xfrm>
            <a:off x="925286" y="167858"/>
            <a:ext cx="10569158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DOS PRAZOS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 err="1">
                <a:latin typeface="+mj-lt"/>
                <a:ea typeface="+mj-ea"/>
                <a:cs typeface="+mj-cs"/>
              </a:rPr>
              <a:t>Portaria</a:t>
            </a:r>
            <a:r>
              <a:rPr lang="en-US" sz="4200" b="1" dirty="0">
                <a:latin typeface="+mj-lt"/>
                <a:ea typeface="+mj-ea"/>
                <a:cs typeface="+mj-cs"/>
              </a:rPr>
              <a:t> </a:t>
            </a:r>
            <a:r>
              <a:rPr lang="en-US" sz="4200" b="1" dirty="0" err="1">
                <a:latin typeface="+mj-lt"/>
                <a:ea typeface="+mj-ea"/>
                <a:cs typeface="+mj-cs"/>
              </a:rPr>
              <a:t>Conjunta</a:t>
            </a:r>
            <a:r>
              <a:rPr lang="en-US" sz="4200" b="1" dirty="0">
                <a:latin typeface="+mj-lt"/>
                <a:ea typeface="+mj-ea"/>
                <a:cs typeface="+mj-cs"/>
              </a:rPr>
              <a:t> MGI/MF 02/2025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53ED34-B198-438C-5922-334E2C3BDA7F}"/>
              </a:ext>
            </a:extLst>
          </p:cNvPr>
          <p:cNvSpPr txBox="1"/>
          <p:nvPr/>
        </p:nvSpPr>
        <p:spPr>
          <a:xfrm>
            <a:off x="1506084" y="2412710"/>
            <a:ext cx="945496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err="1"/>
              <a:t>Preenchimento</a:t>
            </a:r>
            <a:r>
              <a:rPr lang="en-US" sz="2800" b="1" dirty="0"/>
              <a:t> e </a:t>
            </a:r>
            <a:r>
              <a:rPr lang="en-US" sz="2800" b="1" dirty="0" err="1"/>
              <a:t>Aprovação</a:t>
            </a:r>
            <a:r>
              <a:rPr lang="en-US" sz="2800" b="1" dirty="0"/>
              <a:t> Plano de </a:t>
            </a:r>
            <a:r>
              <a:rPr lang="en-US" sz="2800" b="1" dirty="0" err="1"/>
              <a:t>Trabalho</a:t>
            </a:r>
            <a:r>
              <a:rPr lang="en-US" sz="2800" b="1" dirty="0"/>
              <a:t>;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err="1"/>
              <a:t>Prazo</a:t>
            </a:r>
            <a:r>
              <a:rPr lang="en-US" sz="2800" b="1" dirty="0"/>
              <a:t> </a:t>
            </a:r>
            <a:r>
              <a:rPr lang="en-US" sz="2800" b="1" dirty="0" err="1"/>
              <a:t>envio</a:t>
            </a:r>
            <a:r>
              <a:rPr lang="en-US" sz="2800" b="1" dirty="0"/>
              <a:t> dos </a:t>
            </a:r>
            <a:r>
              <a:rPr lang="en-US" sz="2800" b="1" dirty="0" err="1"/>
              <a:t>planos</a:t>
            </a:r>
            <a:r>
              <a:rPr lang="en-US" sz="2800" b="1" dirty="0"/>
              <a:t> de </a:t>
            </a:r>
            <a:r>
              <a:rPr lang="en-US" sz="2800" b="1" dirty="0" err="1"/>
              <a:t>trabalho</a:t>
            </a:r>
            <a:r>
              <a:rPr lang="en-US" sz="2800" b="1" dirty="0"/>
              <a:t> 31/12/2024;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err="1"/>
              <a:t>Prazo</a:t>
            </a:r>
            <a:r>
              <a:rPr lang="en-US" sz="2800" b="1" dirty="0"/>
              <a:t> para </a:t>
            </a:r>
            <a:r>
              <a:rPr lang="en-US" sz="2800" b="1" dirty="0" err="1"/>
              <a:t>atendimento</a:t>
            </a:r>
            <a:r>
              <a:rPr lang="en-US" sz="2800" b="1" dirty="0"/>
              <a:t> </a:t>
            </a:r>
            <a:r>
              <a:rPr lang="en-US" sz="2800" b="1" dirty="0" err="1"/>
              <a:t>diligências</a:t>
            </a:r>
            <a:r>
              <a:rPr lang="en-US" sz="2800" b="1" dirty="0"/>
              <a:t> 30 </a:t>
            </a:r>
            <a:r>
              <a:rPr lang="en-US" sz="2800" b="1" dirty="0" err="1"/>
              <a:t>dias</a:t>
            </a:r>
            <a:r>
              <a:rPr lang="en-US" sz="2800" b="1" dirty="0"/>
              <a:t>  </a:t>
            </a:r>
            <a:r>
              <a:rPr lang="en-US" sz="2800" b="1" dirty="0" err="1"/>
              <a:t>contar</a:t>
            </a:r>
            <a:r>
              <a:rPr lang="en-US" sz="2800" b="1" dirty="0"/>
              <a:t> da data da </a:t>
            </a:r>
            <a:r>
              <a:rPr lang="en-US" sz="2800" b="1" dirty="0" err="1"/>
              <a:t>diligência</a:t>
            </a:r>
            <a:r>
              <a:rPr lang="en-US" sz="2800" b="1" dirty="0"/>
              <a:t>;</a:t>
            </a:r>
          </a:p>
          <a:p>
            <a:pPr marL="742950" lvl="1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560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F167E72-C7C1-C57A-3C17-8975F815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257B5DF-6E8C-324B-B983-E27BC7FA12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F9B675-ED9B-7BA4-5234-966295C73D25}"/>
              </a:ext>
            </a:extLst>
          </p:cNvPr>
          <p:cNvSpPr txBox="1"/>
          <p:nvPr/>
        </p:nvSpPr>
        <p:spPr>
          <a:xfrm>
            <a:off x="783772" y="-8273"/>
            <a:ext cx="993778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PARA O NOVO CICLO DE TRANSFERÊNCIAS 2025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DC8269-C44D-BEA1-6FF2-FF98D98C5399}"/>
              </a:ext>
            </a:extLst>
          </p:cNvPr>
          <p:cNvSpPr txBox="1"/>
          <p:nvPr/>
        </p:nvSpPr>
        <p:spPr>
          <a:xfrm>
            <a:off x="1613698" y="2434480"/>
            <a:ext cx="8890147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err="1"/>
              <a:t>Seguir</a:t>
            </a:r>
            <a:r>
              <a:rPr lang="en-US" sz="2800" b="1" dirty="0"/>
              <a:t> </a:t>
            </a:r>
            <a:r>
              <a:rPr lang="en-US" sz="2800" b="1" dirty="0" err="1"/>
              <a:t>Instruções</a:t>
            </a:r>
            <a:r>
              <a:rPr lang="en-US" sz="2800" b="1" dirty="0"/>
              <a:t> da IN TCU 93 e </a:t>
            </a:r>
            <a:r>
              <a:rPr lang="en-US" sz="2800" b="1" dirty="0" err="1"/>
              <a:t>Portaria</a:t>
            </a:r>
            <a:r>
              <a:rPr lang="en-US" sz="2800" b="1" dirty="0"/>
              <a:t> </a:t>
            </a:r>
            <a:r>
              <a:rPr lang="en-US" sz="2800" b="1" dirty="0" err="1"/>
              <a:t>Conjunta</a:t>
            </a:r>
            <a:r>
              <a:rPr lang="en-US" sz="2800" b="1" dirty="0"/>
              <a:t> MGI/MF Nº 2/2025;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/>
              <a:t>DPF Nº 854 ( e </a:t>
            </a:r>
            <a:r>
              <a:rPr lang="en-US" sz="2800" b="1" dirty="0" err="1"/>
              <a:t>seus</a:t>
            </a:r>
            <a:r>
              <a:rPr lang="en-US" sz="2800" b="1" dirty="0"/>
              <a:t> </a:t>
            </a:r>
            <a:r>
              <a:rPr lang="en-US" sz="2800" b="1" dirty="0" err="1"/>
              <a:t>desdobramentos</a:t>
            </a:r>
            <a:r>
              <a:rPr lang="en-US" sz="2800" b="1" dirty="0"/>
              <a:t>);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err="1"/>
              <a:t>Ficar</a:t>
            </a:r>
            <a:r>
              <a:rPr lang="en-US" sz="2800" b="1" dirty="0"/>
              <a:t> </a:t>
            </a:r>
            <a:r>
              <a:rPr lang="en-US" sz="2800" b="1" dirty="0" err="1"/>
              <a:t>atento</a:t>
            </a:r>
            <a:r>
              <a:rPr lang="en-US" sz="2800" b="1" dirty="0"/>
              <a:t> a </a:t>
            </a:r>
            <a:r>
              <a:rPr lang="en-US" sz="2800" b="1" dirty="0" err="1"/>
              <a:t>divulgação</a:t>
            </a:r>
            <a:r>
              <a:rPr lang="en-US" sz="2800" b="1" dirty="0"/>
              <a:t> de </a:t>
            </a:r>
            <a:r>
              <a:rPr lang="en-US" sz="2800" b="1" dirty="0" err="1"/>
              <a:t>novos</a:t>
            </a:r>
            <a:r>
              <a:rPr lang="en-US" sz="2800" b="1" dirty="0"/>
              <a:t> </a:t>
            </a:r>
            <a:r>
              <a:rPr lang="en-US" sz="2800" b="1" dirty="0" err="1"/>
              <a:t>regramentos</a:t>
            </a:r>
            <a:r>
              <a:rPr lang="en-US" sz="2800" b="1" dirty="0"/>
              <a:t>!!!!!!!</a:t>
            </a:r>
          </a:p>
          <a:p>
            <a:pPr marL="742950" lvl="1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60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EB975-1256-D332-20E9-64D3829B0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32A95E-A3B2-0F6C-FB89-1ABD8F7FD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A80191-ABC4-747C-D3B7-301FB39453AE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DOS PRAZOS IN 93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9574E70A-199D-E822-5334-FD0A4C634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DFE00B-99CA-2611-ABBF-D25CCFC933F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/>
              <a:t>Comunicação</a:t>
            </a:r>
            <a:r>
              <a:rPr lang="en-US" sz="2000" b="1" dirty="0"/>
              <a:t> </a:t>
            </a:r>
            <a:r>
              <a:rPr lang="en-US" sz="2000" b="1" dirty="0" err="1"/>
              <a:t>Conselhos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até</a:t>
            </a:r>
            <a:r>
              <a:rPr lang="en-US" sz="2000" b="1" dirty="0"/>
              <a:t> 30 </a:t>
            </a:r>
            <a:r>
              <a:rPr lang="en-US" sz="2000" b="1" dirty="0" err="1"/>
              <a:t>dias</a:t>
            </a:r>
            <a:r>
              <a:rPr lang="en-US" sz="2000" b="1" dirty="0"/>
              <a:t> </a:t>
            </a:r>
            <a:r>
              <a:rPr lang="en-US" sz="2000" b="1" dirty="0" err="1"/>
              <a:t>após</a:t>
            </a:r>
            <a:r>
              <a:rPr lang="en-US" sz="2000" b="1" dirty="0"/>
              <a:t> </a:t>
            </a:r>
            <a:r>
              <a:rPr lang="en-US" sz="2000" b="1" dirty="0" err="1"/>
              <a:t>recebimento</a:t>
            </a:r>
            <a:r>
              <a:rPr lang="en-US" sz="2000" b="1" dirty="0"/>
              <a:t> dos </a:t>
            </a:r>
            <a:r>
              <a:rPr lang="en-US" sz="2000" b="1" dirty="0" err="1"/>
              <a:t>recursos</a:t>
            </a:r>
            <a:r>
              <a:rPr lang="en-US" sz="2000" b="1" dirty="0"/>
              <a:t>;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/>
              <a:t>Prazo</a:t>
            </a:r>
            <a:r>
              <a:rPr lang="en-US" sz="2000" b="1" dirty="0"/>
              <a:t> de </a:t>
            </a:r>
            <a:r>
              <a:rPr lang="en-US" sz="2000" b="1" dirty="0" err="1"/>
              <a:t>Execução</a:t>
            </a:r>
            <a:r>
              <a:rPr lang="en-US" sz="2000" b="1" dirty="0"/>
              <a:t> e </a:t>
            </a:r>
            <a:r>
              <a:rPr lang="en-US" sz="2000" b="1" dirty="0" err="1"/>
              <a:t>Prestação</a:t>
            </a:r>
            <a:r>
              <a:rPr lang="en-US" sz="2000" b="1" dirty="0"/>
              <a:t> de Contas: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/>
              <a:t>Até</a:t>
            </a:r>
            <a:r>
              <a:rPr lang="en-US" sz="2000" b="1" dirty="0"/>
              <a:t> 2,5 </a:t>
            </a:r>
            <a:r>
              <a:rPr lang="en-US" sz="2000" b="1" dirty="0" err="1"/>
              <a:t>milhões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36</a:t>
            </a:r>
            <a:r>
              <a:rPr lang="en-US" sz="2000" b="1" dirty="0"/>
              <a:t> meses;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Entre 2,5 e 5 </a:t>
            </a:r>
            <a:r>
              <a:rPr lang="en-US" sz="2000" b="1" dirty="0" err="1"/>
              <a:t>milhões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48</a:t>
            </a:r>
            <a:r>
              <a:rPr lang="en-US" sz="2000" b="1" dirty="0"/>
              <a:t> meses;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Acima de 5 </a:t>
            </a:r>
            <a:r>
              <a:rPr lang="en-US" sz="2000" b="1" dirty="0" err="1"/>
              <a:t>milhões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60</a:t>
            </a:r>
            <a:r>
              <a:rPr lang="en-US" sz="2000" b="1" dirty="0"/>
              <a:t> meses.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Calendário na mesa">
            <a:extLst>
              <a:ext uri="{FF2B5EF4-FFF2-40B4-BE49-F238E27FC236}">
                <a16:creationId xmlns:a16="http://schemas.microsoft.com/office/drawing/2014/main" id="{49927B54-CE1A-5DDD-9C6B-75043FD60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699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444F443B-D951-C31C-AE6A-5A5ACC570A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3F8B780B-9870-CB71-68A6-957998D090D9}"/>
              </a:ext>
            </a:extLst>
          </p:cNvPr>
          <p:cNvSpPr txBox="1"/>
          <p:nvPr/>
        </p:nvSpPr>
        <p:spPr>
          <a:xfrm>
            <a:off x="470847" y="655092"/>
            <a:ext cx="9946781" cy="385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100"/>
              </a:spcBef>
            </a:pPr>
            <a:r>
              <a:rPr lang="pt-BR" sz="1200" b="1" dirty="0">
                <a:highlight>
                  <a:srgbClr val="FFFFFF"/>
                </a:highlight>
              </a:rPr>
              <a:t>LENON ALEXANDRE BILIERI</a:t>
            </a:r>
          </a:p>
          <a:p>
            <a:pPr>
              <a:spcBef>
                <a:spcPts val="1100"/>
              </a:spcBef>
            </a:pPr>
            <a:r>
              <a:rPr lang="pt-BR" sz="1200" b="1" dirty="0">
                <a:highlight>
                  <a:srgbClr val="FFFFFF"/>
                </a:highlight>
              </a:rPr>
              <a:t>Consultor Especialista em Treinamentos, Formação de Equipes, Gestão de Convênios Federais, Revisão e Defesa  em Processos de Prestação de Contas, Recuperação de Valor Adicionado Fiscal Municipal.</a:t>
            </a:r>
            <a:endParaRPr lang="pt-BR" sz="1200" dirty="0">
              <a:highlight>
                <a:srgbClr val="FFFFFF"/>
              </a:highlight>
            </a:endParaRPr>
          </a:p>
          <a:p>
            <a:pPr>
              <a:spcBef>
                <a:spcPts val="1100"/>
              </a:spcBef>
            </a:pPr>
            <a:r>
              <a:rPr lang="pt-BR" sz="1200" b="1" dirty="0">
                <a:highlight>
                  <a:srgbClr val="FFFFFF"/>
                </a:highlight>
              </a:rPr>
              <a:t>Experiência prática (2013 a 2025).</a:t>
            </a:r>
          </a:p>
          <a:p>
            <a:pPr>
              <a:spcBef>
                <a:spcPts val="1100"/>
              </a:spcBef>
            </a:pPr>
            <a:r>
              <a:rPr lang="pt-BR" sz="1200" b="1" dirty="0">
                <a:highlight>
                  <a:srgbClr val="FFFFFF"/>
                </a:highlight>
              </a:rPr>
              <a:t>Secretário de Administração Prefeitura de Marilena Pr. </a:t>
            </a:r>
            <a:r>
              <a:rPr lang="pt-BR" sz="1200" dirty="0">
                <a:highlight>
                  <a:srgbClr val="FFFFFF"/>
                </a:highlight>
              </a:rPr>
              <a:t>(2013 a 2016).</a:t>
            </a:r>
          </a:p>
          <a:p>
            <a:pPr>
              <a:spcBef>
                <a:spcPts val="1100"/>
              </a:spcBef>
            </a:pPr>
            <a:r>
              <a:rPr lang="pt-BR" sz="1200" dirty="0">
                <a:highlight>
                  <a:srgbClr val="FFFFFF"/>
                </a:highlight>
              </a:rPr>
              <a:t>Consultor e Técnico Responsável pela Empresa LAB CONSULTORIA (2016 a 2025).</a:t>
            </a:r>
          </a:p>
          <a:p>
            <a:pPr>
              <a:spcBef>
                <a:spcPts val="1100"/>
              </a:spcBef>
            </a:pPr>
            <a:endParaRPr lang="pt-BR" sz="1200" dirty="0">
              <a:highlight>
                <a:srgbClr val="FFFFFF"/>
              </a:highlight>
            </a:endParaRPr>
          </a:p>
          <a:p>
            <a:pPr>
              <a:spcBef>
                <a:spcPts val="1100"/>
              </a:spcBef>
            </a:pPr>
            <a:r>
              <a:rPr lang="pt-BR" sz="1200" b="1" dirty="0">
                <a:highlight>
                  <a:srgbClr val="FFFFFF"/>
                </a:highlight>
              </a:rPr>
              <a:t>Formação Acadêmica</a:t>
            </a:r>
          </a:p>
          <a:p>
            <a:pPr>
              <a:spcBef>
                <a:spcPts val="1100"/>
              </a:spcBef>
            </a:pPr>
            <a:r>
              <a:rPr lang="pt-BR" sz="1200" b="1" dirty="0">
                <a:highlight>
                  <a:srgbClr val="FFFFFF"/>
                </a:highlight>
              </a:rPr>
              <a:t>Bacharel em Ciências Contábeis pela UNITINS (2010);</a:t>
            </a:r>
            <a:r>
              <a:rPr lang="pt-BR" sz="1200" dirty="0"/>
              <a:t> </a:t>
            </a:r>
          </a:p>
          <a:p>
            <a:r>
              <a:rPr lang="pt-BR" sz="1200" b="1" dirty="0"/>
              <a:t>MBA – Prestação de Contas Municipais – </a:t>
            </a:r>
            <a:r>
              <a:rPr lang="pt-BR" sz="1200" b="1" dirty="0" err="1"/>
              <a:t>Unypública</a:t>
            </a:r>
            <a:r>
              <a:rPr lang="pt-BR" sz="1200" b="1" dirty="0"/>
              <a:t> (Cursando);</a:t>
            </a:r>
            <a:r>
              <a:rPr lang="pt-BR" sz="1200" dirty="0"/>
              <a:t> </a:t>
            </a:r>
          </a:p>
          <a:p>
            <a:r>
              <a:rPr lang="pt-BR" sz="1200" b="1" dirty="0"/>
              <a:t>MBA – Licitações </a:t>
            </a:r>
            <a:r>
              <a:rPr lang="pt-BR" sz="1200" b="1" dirty="0" err="1"/>
              <a:t>Pùblicas</a:t>
            </a:r>
            <a:r>
              <a:rPr lang="pt-BR" sz="1200" b="1" dirty="0"/>
              <a:t> – </a:t>
            </a:r>
            <a:r>
              <a:rPr lang="pt-BR" sz="1200" b="1" dirty="0" err="1"/>
              <a:t>Unypública</a:t>
            </a:r>
            <a:r>
              <a:rPr lang="pt-BR" sz="1200" b="1" dirty="0"/>
              <a:t> ( cursando)</a:t>
            </a:r>
            <a:endParaRPr lang="pt-BR" sz="1200" dirty="0"/>
          </a:p>
          <a:p>
            <a:endParaRPr lang="pt-BR" sz="1200" dirty="0"/>
          </a:p>
          <a:p>
            <a:pPr>
              <a:spcBef>
                <a:spcPts val="1100"/>
              </a:spcBef>
            </a:pPr>
            <a:endParaRPr lang="pt-BR" sz="1200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804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4AD2191-8B68-5D78-11B6-46AC4824C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7147" cy="6857301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24F9F3-9040-E91E-7562-397922FD74C1}"/>
              </a:ext>
            </a:extLst>
          </p:cNvPr>
          <p:cNvSpPr txBox="1"/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DOS PRAZOS IN 93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76257D-DF97-6148-E266-7C7AE181175C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u="sng" dirty="0" err="1"/>
              <a:t>Relatório</a:t>
            </a:r>
            <a:r>
              <a:rPr lang="en-US" sz="3200" b="1" u="sng" dirty="0"/>
              <a:t> de </a:t>
            </a:r>
            <a:r>
              <a:rPr lang="en-US" sz="3200" b="1" u="sng" dirty="0" err="1"/>
              <a:t>Gestão</a:t>
            </a:r>
            <a:r>
              <a:rPr lang="en-US" sz="3200" b="1" u="sng" dirty="0"/>
              <a:t>/</a:t>
            </a:r>
            <a:r>
              <a:rPr lang="en-US" sz="3200" b="1" u="sng" dirty="0" err="1"/>
              <a:t>Prestação</a:t>
            </a:r>
            <a:r>
              <a:rPr lang="en-US" sz="3200" b="1" u="sng" dirty="0"/>
              <a:t> de Contas: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u="sng" dirty="0"/>
          </a:p>
          <a:p>
            <a:pPr marL="971550" lvl="1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Parcial</a:t>
            </a:r>
            <a:r>
              <a:rPr lang="en-US" sz="3200" b="1" dirty="0"/>
              <a:t>: </a:t>
            </a:r>
            <a:r>
              <a:rPr lang="en-US" sz="3200" b="1" dirty="0" err="1"/>
              <a:t>Até</a:t>
            </a:r>
            <a:r>
              <a:rPr lang="en-US" sz="3200" b="1" dirty="0"/>
              <a:t> </a:t>
            </a:r>
            <a:r>
              <a:rPr lang="en-US" sz="3200" b="1" dirty="0" err="1"/>
              <a:t>junho</a:t>
            </a:r>
            <a:r>
              <a:rPr lang="en-US" sz="3200" b="1" dirty="0"/>
              <a:t> do </a:t>
            </a:r>
            <a:r>
              <a:rPr lang="en-US" sz="3200" b="1" dirty="0" err="1"/>
              <a:t>ano</a:t>
            </a:r>
            <a:r>
              <a:rPr lang="en-US" sz="3200" b="1" dirty="0"/>
              <a:t> </a:t>
            </a:r>
            <a:r>
              <a:rPr lang="en-US" sz="3200" b="1" dirty="0" err="1"/>
              <a:t>subsequente</a:t>
            </a:r>
            <a:r>
              <a:rPr lang="en-US" sz="3200" b="1" dirty="0"/>
              <a:t> </a:t>
            </a:r>
            <a:r>
              <a:rPr lang="en-US" sz="3200" b="1" dirty="0" err="1"/>
              <a:t>ao</a:t>
            </a:r>
            <a:r>
              <a:rPr lang="en-US" sz="3200" b="1" dirty="0"/>
              <a:t> </a:t>
            </a:r>
            <a:r>
              <a:rPr lang="en-US" sz="3200" b="1" dirty="0" err="1"/>
              <a:t>crédito</a:t>
            </a:r>
            <a:r>
              <a:rPr lang="en-US" sz="3200" b="1" dirty="0"/>
              <a:t> dos </a:t>
            </a:r>
            <a:r>
              <a:rPr lang="en-US" sz="3200" b="1" dirty="0" err="1"/>
              <a:t>Recursos</a:t>
            </a:r>
            <a:r>
              <a:rPr lang="en-US" sz="3200" b="1" dirty="0"/>
              <a:t>;</a:t>
            </a:r>
          </a:p>
          <a:p>
            <a:pPr marL="971550" lvl="1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Parcial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Deverá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ser </a:t>
            </a:r>
            <a:r>
              <a:rPr lang="en-US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atualizado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sempre </a:t>
            </a:r>
            <a:r>
              <a:rPr lang="en-US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até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30 de </a:t>
            </a:r>
            <a:r>
              <a:rPr lang="en-US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junho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cada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ano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971550" lvl="1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Parcial</a:t>
            </a:r>
            <a:r>
              <a:rPr lang="en-US" sz="3200" b="1" dirty="0"/>
              <a:t>: Em </a:t>
            </a:r>
            <a:r>
              <a:rPr lang="en-US" sz="3200" b="1" dirty="0" err="1"/>
              <a:t>até</a:t>
            </a:r>
            <a:r>
              <a:rPr lang="en-US" sz="3200" b="1" dirty="0"/>
              <a:t> 60 </a:t>
            </a:r>
            <a:r>
              <a:rPr lang="en-US" sz="3200" b="1" dirty="0" err="1"/>
              <a:t>dias</a:t>
            </a:r>
            <a:r>
              <a:rPr lang="en-US" sz="3200" b="1" dirty="0"/>
              <a:t> </a:t>
            </a:r>
            <a:r>
              <a:rPr lang="en-US" sz="3200" b="1" dirty="0" err="1"/>
              <a:t>após</a:t>
            </a:r>
            <a:r>
              <a:rPr lang="en-US" sz="3200" b="1" dirty="0"/>
              <a:t> </a:t>
            </a:r>
            <a:r>
              <a:rPr lang="en-US" sz="3200" b="1" dirty="0" err="1"/>
              <a:t>crédito</a:t>
            </a:r>
            <a:r>
              <a:rPr lang="en-US" sz="3200" b="1" dirty="0"/>
              <a:t> </a:t>
            </a:r>
            <a:r>
              <a:rPr lang="en-US" sz="3200" b="1" dirty="0" err="1"/>
              <a:t>recurso</a:t>
            </a:r>
            <a:r>
              <a:rPr lang="en-US" sz="3200" b="1" dirty="0"/>
              <a:t>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5840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E27289-E75D-15D4-3507-AB85C0312C6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DOS PRAZOS IN 93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2A817C-E699-6A01-CC27-A3B9B8F9B410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b="1" u="sng" dirty="0" err="1"/>
              <a:t>Relatório</a:t>
            </a:r>
            <a:r>
              <a:rPr lang="en-US" sz="3600" b="1" u="sng" dirty="0"/>
              <a:t> Final de </a:t>
            </a:r>
            <a:r>
              <a:rPr lang="en-US" sz="3600" b="1" u="sng" dirty="0" err="1"/>
              <a:t>Gestão</a:t>
            </a:r>
            <a:r>
              <a:rPr lang="en-US" sz="3600" b="1" u="sng" dirty="0"/>
              <a:t> ( </a:t>
            </a:r>
            <a:r>
              <a:rPr lang="en-US" sz="3600" b="1" u="sng" dirty="0" err="1"/>
              <a:t>prestação</a:t>
            </a:r>
            <a:r>
              <a:rPr lang="en-US" sz="3600" b="1" u="sng" dirty="0"/>
              <a:t> de </a:t>
            </a:r>
            <a:r>
              <a:rPr lang="en-US" sz="3600" b="1" u="sng" dirty="0" err="1"/>
              <a:t>contas</a:t>
            </a:r>
            <a:r>
              <a:rPr lang="en-US" sz="3600" b="1" u="sng" dirty="0"/>
              <a:t>):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b="1" dirty="0" err="1"/>
              <a:t>Até</a:t>
            </a:r>
            <a:r>
              <a:rPr lang="en-US" sz="3600" b="1" dirty="0"/>
              <a:t> 2,5 </a:t>
            </a:r>
            <a:r>
              <a:rPr lang="en-US" sz="3600" b="1" dirty="0" err="1"/>
              <a:t>milhões</a:t>
            </a:r>
            <a:r>
              <a:rPr lang="en-US" sz="3600" b="1" dirty="0"/>
              <a:t>: (36 meses)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b="1" dirty="0"/>
              <a:t>De 2,5 á 5 </a:t>
            </a:r>
            <a:r>
              <a:rPr lang="en-US" sz="3600" b="1" dirty="0" err="1"/>
              <a:t>milhões</a:t>
            </a:r>
            <a:r>
              <a:rPr lang="en-US" sz="3600" b="1" dirty="0"/>
              <a:t>: (48 meses)</a:t>
            </a:r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b="1" dirty="0"/>
              <a:t>Á </a:t>
            </a:r>
            <a:r>
              <a:rPr lang="en-US" sz="3600" b="1" dirty="0" err="1"/>
              <a:t>cima</a:t>
            </a:r>
            <a:r>
              <a:rPr lang="en-US" sz="3600" b="1" dirty="0"/>
              <a:t> de 5 </a:t>
            </a:r>
            <a:r>
              <a:rPr lang="en-US" sz="3600" b="1" dirty="0" err="1"/>
              <a:t>milhões</a:t>
            </a:r>
            <a:r>
              <a:rPr lang="en-US" sz="3600" b="1" dirty="0"/>
              <a:t>: ( 60 meses)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3600" b="1" dirty="0"/>
          </a:p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FF0000"/>
                </a:solidFill>
              </a:rPr>
              <a:t>Contagem</a:t>
            </a:r>
            <a:r>
              <a:rPr lang="en-US" sz="3600" b="1" dirty="0">
                <a:solidFill>
                  <a:srgbClr val="FF0000"/>
                </a:solidFill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</a:rPr>
              <a:t>inicio</a:t>
            </a:r>
            <a:r>
              <a:rPr lang="en-US" sz="3600" b="1" dirty="0">
                <a:solidFill>
                  <a:srgbClr val="FF0000"/>
                </a:solidFill>
              </a:rPr>
              <a:t> dos </a:t>
            </a:r>
            <a:r>
              <a:rPr lang="en-US" sz="3600" b="1" dirty="0" err="1">
                <a:solidFill>
                  <a:srgbClr val="FF0000"/>
                </a:solidFill>
              </a:rPr>
              <a:t>prazos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inicia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1º de </a:t>
            </a:r>
            <a:r>
              <a:rPr lang="en-US" sz="3600" b="1" dirty="0" err="1">
                <a:solidFill>
                  <a:srgbClr val="FF0000"/>
                </a:solidFill>
              </a:rPr>
              <a:t>janeiro</a:t>
            </a:r>
            <a:r>
              <a:rPr lang="en-US" sz="3600" b="1" dirty="0">
                <a:solidFill>
                  <a:srgbClr val="FF0000"/>
                </a:solidFill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</a:rPr>
              <a:t>ano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seguinte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recebimento</a:t>
            </a:r>
            <a:r>
              <a:rPr lang="en-US" sz="3600" b="1" dirty="0">
                <a:solidFill>
                  <a:srgbClr val="FF0000"/>
                </a:solidFill>
              </a:rPr>
              <a:t> dos </a:t>
            </a:r>
            <a:r>
              <a:rPr lang="en-US" sz="3600" b="1" dirty="0" err="1">
                <a:solidFill>
                  <a:srgbClr val="FF0000"/>
                </a:solidFill>
              </a:rPr>
              <a:t>recursos</a:t>
            </a:r>
            <a:endParaRPr lang="en-US" sz="3600" b="1" dirty="0">
              <a:solidFill>
                <a:srgbClr val="FF0000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u="sng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978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226BE08-43CC-143F-8550-675CDF170C8A}"/>
              </a:ext>
            </a:extLst>
          </p:cNvPr>
          <p:cNvSpPr txBox="1"/>
          <p:nvPr/>
        </p:nvSpPr>
        <p:spPr>
          <a:xfrm>
            <a:off x="621792" y="-362710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REGRA DE TRANSIÇÃO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FD6B3B-E846-47AC-CE8D-F646E078C293}"/>
              </a:ext>
            </a:extLst>
          </p:cNvPr>
          <p:cNvSpPr txBox="1"/>
          <p:nvPr/>
        </p:nvSpPr>
        <p:spPr>
          <a:xfrm>
            <a:off x="4984956" y="932688"/>
            <a:ext cx="6336300" cy="4992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/>
              <a:t>Artigo</a:t>
            </a:r>
            <a:r>
              <a:rPr lang="en-US" sz="3600" b="1" dirty="0"/>
              <a:t> 8º - IN 93:</a:t>
            </a:r>
          </a:p>
          <a:p>
            <a:pPr marL="1371600" lvl="2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“</a:t>
            </a:r>
            <a:r>
              <a:rPr lang="en-US" sz="3600" dirty="0" err="1"/>
              <a:t>aplicam</a:t>
            </a:r>
            <a:r>
              <a:rPr lang="en-US" sz="3600" dirty="0"/>
              <a:t>-se </a:t>
            </a:r>
            <a:r>
              <a:rPr lang="en-US" sz="3600" dirty="0" err="1"/>
              <a:t>às</a:t>
            </a:r>
            <a:r>
              <a:rPr lang="en-US" sz="3600" dirty="0"/>
              <a:t> </a:t>
            </a:r>
            <a:r>
              <a:rPr lang="en-US" sz="3600" dirty="0" err="1"/>
              <a:t>transferências</a:t>
            </a:r>
            <a:r>
              <a:rPr lang="en-US" sz="3600" dirty="0"/>
              <a:t> </a:t>
            </a:r>
            <a:r>
              <a:rPr lang="en-US" sz="3600" dirty="0" err="1"/>
              <a:t>especiais</a:t>
            </a:r>
            <a:r>
              <a:rPr lang="en-US" sz="3600" dirty="0"/>
              <a:t> </a:t>
            </a:r>
            <a:r>
              <a:rPr lang="en-US" sz="3600" dirty="0" err="1"/>
              <a:t>cujos</a:t>
            </a:r>
            <a:r>
              <a:rPr lang="en-US" sz="3600" dirty="0"/>
              <a:t> </a:t>
            </a:r>
            <a:r>
              <a:rPr lang="en-US" sz="3600" dirty="0" err="1"/>
              <a:t>recursos</a:t>
            </a:r>
            <a:r>
              <a:rPr lang="en-US" sz="3600" dirty="0"/>
              <a:t> </a:t>
            </a:r>
            <a:r>
              <a:rPr lang="en-US" sz="3600" dirty="0" err="1"/>
              <a:t>já</a:t>
            </a:r>
            <a:r>
              <a:rPr lang="en-US" sz="3600" dirty="0"/>
              <a:t> </a:t>
            </a:r>
            <a:r>
              <a:rPr lang="en-US" sz="3600" dirty="0" err="1"/>
              <a:t>tenham</a:t>
            </a:r>
            <a:r>
              <a:rPr lang="en-US" sz="3600" dirty="0"/>
              <a:t> </a:t>
            </a:r>
            <a:r>
              <a:rPr lang="en-US" sz="3600" dirty="0" err="1"/>
              <a:t>sido</a:t>
            </a:r>
            <a:r>
              <a:rPr lang="en-US" sz="3600" dirty="0"/>
              <a:t> </a:t>
            </a:r>
            <a:r>
              <a:rPr lang="en-US" sz="3600" dirty="0" err="1"/>
              <a:t>transferidos</a:t>
            </a:r>
            <a:r>
              <a:rPr lang="en-US" sz="3600" dirty="0"/>
              <a:t> </a:t>
            </a:r>
            <a:r>
              <a:rPr lang="en-US" sz="3600" dirty="0" err="1"/>
              <a:t>aos</a:t>
            </a:r>
            <a:r>
              <a:rPr lang="en-US" sz="3600" dirty="0"/>
              <a:t> </a:t>
            </a:r>
            <a:r>
              <a:rPr lang="en-US" sz="3600" dirty="0" err="1"/>
              <a:t>entes</a:t>
            </a:r>
            <a:r>
              <a:rPr lang="en-US" sz="3600" dirty="0"/>
              <a:t> </a:t>
            </a:r>
            <a:r>
              <a:rPr lang="en-US" sz="3600" dirty="0" err="1"/>
              <a:t>federados</a:t>
            </a:r>
            <a:r>
              <a:rPr lang="en-US" sz="3600" dirty="0"/>
              <a:t> </a:t>
            </a:r>
            <a:r>
              <a:rPr lang="en-US" sz="3600" dirty="0" err="1"/>
              <a:t>beneficiados</a:t>
            </a:r>
            <a:r>
              <a:rPr lang="en-US" sz="3600" dirty="0"/>
              <a:t>, mas </a:t>
            </a:r>
            <a:r>
              <a:rPr lang="en-US" sz="3600" dirty="0" err="1"/>
              <a:t>cujo</a:t>
            </a:r>
            <a:r>
              <a:rPr lang="en-US" sz="3600" dirty="0"/>
              <a:t> </a:t>
            </a:r>
            <a:r>
              <a:rPr lang="en-US" sz="3600" dirty="0" err="1"/>
              <a:t>objeto</a:t>
            </a:r>
            <a:r>
              <a:rPr lang="en-US" sz="3600" dirty="0"/>
              <a:t> </a:t>
            </a:r>
            <a:r>
              <a:rPr lang="en-US" sz="3600" dirty="0" err="1"/>
              <a:t>ainda</a:t>
            </a:r>
            <a:r>
              <a:rPr lang="en-US" sz="3600" dirty="0"/>
              <a:t> </a:t>
            </a:r>
            <a:r>
              <a:rPr lang="en-US" sz="3600" dirty="0" err="1"/>
              <a:t>não</a:t>
            </a:r>
            <a:r>
              <a:rPr lang="en-US" sz="3600" dirty="0"/>
              <a:t> </a:t>
            </a:r>
            <a:r>
              <a:rPr lang="en-US" sz="3600" dirty="0" err="1"/>
              <a:t>tenha</a:t>
            </a:r>
            <a:r>
              <a:rPr lang="en-US" sz="3600" dirty="0"/>
              <a:t> </a:t>
            </a:r>
            <a:r>
              <a:rPr lang="en-US" sz="3600" dirty="0" err="1"/>
              <a:t>sido</a:t>
            </a:r>
            <a:r>
              <a:rPr lang="en-US" sz="3600" dirty="0"/>
              <a:t> </a:t>
            </a:r>
            <a:r>
              <a:rPr lang="en-US" sz="3600" dirty="0" err="1"/>
              <a:t>totalmente</a:t>
            </a:r>
            <a:r>
              <a:rPr lang="en-US" sz="3600" dirty="0"/>
              <a:t> </a:t>
            </a:r>
            <a:r>
              <a:rPr lang="en-US" sz="3600" dirty="0" err="1"/>
              <a:t>concluído</a:t>
            </a:r>
            <a:r>
              <a:rPr lang="en-US" sz="3600" dirty="0"/>
              <a:t>.”</a:t>
            </a:r>
            <a:endParaRPr lang="en-US" sz="36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B09148-6865-6BFC-9DBC-53D4A0ECC507}"/>
              </a:ext>
            </a:extLst>
          </p:cNvPr>
          <p:cNvSpPr txBox="1"/>
          <p:nvPr/>
        </p:nvSpPr>
        <p:spPr>
          <a:xfrm>
            <a:off x="621792" y="3429000"/>
            <a:ext cx="3405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68812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4822D0-EEDF-8533-D514-0B74627A54B1}"/>
              </a:ext>
            </a:extLst>
          </p:cNvPr>
          <p:cNvSpPr txBox="1"/>
          <p:nvPr/>
        </p:nvSpPr>
        <p:spPr>
          <a:xfrm>
            <a:off x="804672" y="1643741"/>
            <a:ext cx="3669161" cy="211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REGRA DE TRANSIÇÃO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CF56F0-AEAE-9178-BE78-2BE207538D03}"/>
              </a:ext>
            </a:extLst>
          </p:cNvPr>
          <p:cNvSpPr txBox="1"/>
          <p:nvPr/>
        </p:nvSpPr>
        <p:spPr>
          <a:xfrm>
            <a:off x="5278200" y="801866"/>
            <a:ext cx="6118458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Artigo</a:t>
            </a:r>
            <a:r>
              <a:rPr lang="en-US" sz="2800" b="1" dirty="0">
                <a:solidFill>
                  <a:schemeClr val="tx2"/>
                </a:solidFill>
              </a:rPr>
              <a:t> 9º - IN 93:</a:t>
            </a:r>
          </a:p>
          <a:p>
            <a:pPr marL="1371600" lvl="2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“O </a:t>
            </a:r>
            <a:r>
              <a:rPr lang="en-US" sz="2800" dirty="0" err="1">
                <a:solidFill>
                  <a:schemeClr val="tx2"/>
                </a:solidFill>
              </a:rPr>
              <a:t>ente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federado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beneficiado</a:t>
            </a:r>
            <a:r>
              <a:rPr lang="en-US" sz="2800" dirty="0">
                <a:solidFill>
                  <a:schemeClr val="tx2"/>
                </a:solidFill>
              </a:rPr>
              <a:t> com </a:t>
            </a:r>
            <a:r>
              <a:rPr lang="en-US" sz="2800" dirty="0" err="1">
                <a:solidFill>
                  <a:schemeClr val="tx2"/>
                </a:solidFill>
              </a:rPr>
              <a:t>transferências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especiais</a:t>
            </a:r>
            <a:r>
              <a:rPr lang="en-US" sz="2800" dirty="0">
                <a:solidFill>
                  <a:schemeClr val="tx2"/>
                </a:solidFill>
              </a:rPr>
              <a:t> a </a:t>
            </a:r>
            <a:r>
              <a:rPr lang="en-US" sz="2800" dirty="0" err="1">
                <a:solidFill>
                  <a:schemeClr val="tx2"/>
                </a:solidFill>
              </a:rPr>
              <a:t>partir</a:t>
            </a:r>
            <a:r>
              <a:rPr lang="en-US" sz="2800" dirty="0">
                <a:solidFill>
                  <a:schemeClr val="tx2"/>
                </a:solidFill>
              </a:rPr>
              <a:t> de 2022, </a:t>
            </a:r>
            <a:r>
              <a:rPr lang="en-US" sz="2800" dirty="0" err="1">
                <a:solidFill>
                  <a:schemeClr val="tx2"/>
                </a:solidFill>
              </a:rPr>
              <a:t>cujo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objeto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tenha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sido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concluído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até</a:t>
            </a:r>
            <a:r>
              <a:rPr lang="en-US" sz="2800" dirty="0">
                <a:solidFill>
                  <a:schemeClr val="tx2"/>
                </a:solidFill>
              </a:rPr>
              <a:t> a data da </a:t>
            </a:r>
            <a:r>
              <a:rPr lang="en-US" sz="2800" dirty="0" err="1">
                <a:solidFill>
                  <a:schemeClr val="tx2"/>
                </a:solidFill>
              </a:rPr>
              <a:t>publicação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desta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instrução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normativa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deverá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inserir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plataforma</a:t>
            </a:r>
            <a:r>
              <a:rPr lang="en-US" sz="2800" dirty="0">
                <a:solidFill>
                  <a:schemeClr val="tx2"/>
                </a:solidFill>
              </a:rPr>
              <a:t> Transferegov.br, no </a:t>
            </a:r>
            <a:r>
              <a:rPr lang="en-US" sz="2800" dirty="0" err="1">
                <a:solidFill>
                  <a:schemeClr val="tx2"/>
                </a:solidFill>
              </a:rPr>
              <a:t>prazo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sessenta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dias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declaração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expressa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atestando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essa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circunstância</a:t>
            </a:r>
            <a:r>
              <a:rPr lang="en-US" sz="2800" dirty="0">
                <a:solidFill>
                  <a:schemeClr val="tx2"/>
                </a:solidFill>
              </a:rPr>
              <a:t>”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7196FA-3AC6-4436-2483-F99879C5C3F1}"/>
              </a:ext>
            </a:extLst>
          </p:cNvPr>
          <p:cNvSpPr txBox="1"/>
          <p:nvPr/>
        </p:nvSpPr>
        <p:spPr>
          <a:xfrm>
            <a:off x="621792" y="3429000"/>
            <a:ext cx="3405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73911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96130-E7CC-AB61-E878-DFA75285CA95}"/>
              </a:ext>
            </a:extLst>
          </p:cNvPr>
          <p:cNvSpPr txBox="1"/>
          <p:nvPr/>
        </p:nvSpPr>
        <p:spPr>
          <a:xfrm>
            <a:off x="717755" y="539723"/>
            <a:ext cx="1075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B050"/>
                </a:solidFill>
              </a:rPr>
              <a:t>TIPOS DE RELATÓRIOS DE GESTÃO</a:t>
            </a:r>
          </a:p>
        </p:txBody>
      </p:sp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054FD03E-E928-3018-F69F-E9003D3629FC}"/>
              </a:ext>
            </a:extLst>
          </p:cNvPr>
          <p:cNvGraphicFramePr/>
          <p:nvPr/>
        </p:nvGraphicFramePr>
        <p:xfrm>
          <a:off x="717755" y="2507224"/>
          <a:ext cx="11169441" cy="221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355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áfico em documento com caneta">
            <a:extLst>
              <a:ext uri="{FF2B5EF4-FFF2-40B4-BE49-F238E27FC236}">
                <a16:creationId xmlns:a16="http://schemas.microsoft.com/office/drawing/2014/main" id="{7682B139-7DF8-326D-ACD0-B2B0A50C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6" r="135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8022BB-E073-B890-9116-CB06D3852452}"/>
              </a:ext>
            </a:extLst>
          </p:cNvPr>
          <p:cNvSpPr txBox="1"/>
          <p:nvPr/>
        </p:nvSpPr>
        <p:spPr>
          <a:xfrm>
            <a:off x="477981" y="-804763"/>
            <a:ext cx="887249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RELATÓRIO DE GESTÃO PARCIAL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BF798E-658B-CED9-5BA8-9B09218B9247}"/>
              </a:ext>
            </a:extLst>
          </p:cNvPr>
          <p:cNvSpPr txBox="1"/>
          <p:nvPr/>
        </p:nvSpPr>
        <p:spPr>
          <a:xfrm>
            <a:off x="4049486" y="566057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MODELO EM MATERIAL COMPLEMENTAR</a:t>
            </a:r>
          </a:p>
        </p:txBody>
      </p:sp>
    </p:spTree>
    <p:extLst>
      <p:ext uri="{BB962C8B-B14F-4D97-AF65-F5344CB8AC3E}">
        <p14:creationId xmlns:p14="http://schemas.microsoft.com/office/powerpoint/2010/main" val="334797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72A3FD8-8DDD-82C9-5787-9AA451A6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16"/>
            <a:ext cx="12192000" cy="68600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966E3BC-6EA9-B4AE-67D9-F23183E1B0B4}"/>
              </a:ext>
            </a:extLst>
          </p:cNvPr>
          <p:cNvSpPr txBox="1"/>
          <p:nvPr/>
        </p:nvSpPr>
        <p:spPr>
          <a:xfrm>
            <a:off x="-227897" y="315331"/>
            <a:ext cx="117003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FF0000"/>
                </a:solidFill>
              </a:rPr>
              <a:t>I</a:t>
            </a:r>
            <a:r>
              <a:rPr lang="pt-BR" sz="3200" b="1" dirty="0">
                <a:solidFill>
                  <a:srgbClr val="FF0000"/>
                </a:solidFill>
              </a:rPr>
              <a:t>nserção, na plataforma Transferegov.br, de informações e documentos sobre a programação finalística da área na qual os recursos serão aplicados;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/>
              <a:t>Estimativa dos recursos financeiros necessários à consecução do objeto, discriminando os valores provenientes de transferências especiais e os oriundos de outras fontes de recursos, se for o caso; classificação orçamentária da despesa, informando o valor aplicado em despesas correntes e em despesas de capital; previsão de prazo para conclusão do objeto a ser executado; e notificação recebimento dos recursos.</a:t>
            </a:r>
          </a:p>
        </p:txBody>
      </p:sp>
    </p:spTree>
    <p:extLst>
      <p:ext uri="{BB962C8B-B14F-4D97-AF65-F5344CB8AC3E}">
        <p14:creationId xmlns:p14="http://schemas.microsoft.com/office/powerpoint/2010/main" val="88450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65288E-7F82-D3A2-425F-8DD1B772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1999" cy="68600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B34C2B5-EA64-1E91-6F9F-B89BF30BEA03}"/>
              </a:ext>
            </a:extLst>
          </p:cNvPr>
          <p:cNvSpPr txBox="1"/>
          <p:nvPr/>
        </p:nvSpPr>
        <p:spPr>
          <a:xfrm>
            <a:off x="344129" y="1258529"/>
            <a:ext cx="11405419" cy="420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MUITO IMPORTANTE!!!!!!</a:t>
            </a:r>
            <a:endParaRPr lang="pt-BR" dirty="0"/>
          </a:p>
          <a:p>
            <a:endParaRPr lang="pt-BR" dirty="0"/>
          </a:p>
          <a:p>
            <a:pPr algn="just">
              <a:lnSpc>
                <a:spcPct val="150000"/>
              </a:lnSpc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Relatório de Gestão Parcial deverá ser atualizado anualmente até 30 de junho, enquanto perdurar a execução do recurso.</a:t>
            </a:r>
          </a:p>
        </p:txBody>
      </p:sp>
    </p:spTree>
    <p:extLst>
      <p:ext uri="{BB962C8B-B14F-4D97-AF65-F5344CB8AC3E}">
        <p14:creationId xmlns:p14="http://schemas.microsoft.com/office/powerpoint/2010/main" val="4203818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664B76-04ED-AC5D-ECA2-AC3EEE12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16"/>
            <a:ext cx="12192000" cy="68600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6F9B58-2147-33FC-B976-38C461CAFD98}"/>
              </a:ext>
            </a:extLst>
          </p:cNvPr>
          <p:cNvSpPr txBox="1"/>
          <p:nvPr/>
        </p:nvSpPr>
        <p:spPr>
          <a:xfrm>
            <a:off x="344129" y="629262"/>
            <a:ext cx="11405419" cy="392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ATENÇÃO!!!!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LDO 2024, obriga o registro de todos os processos de licitação que envolvam recursos oriundos de transferências especiais, junto ao Portal de Compras do Governo Federal.</a:t>
            </a:r>
          </a:p>
        </p:txBody>
      </p:sp>
    </p:spTree>
    <p:extLst>
      <p:ext uri="{BB962C8B-B14F-4D97-AF65-F5344CB8AC3E}">
        <p14:creationId xmlns:p14="http://schemas.microsoft.com/office/powerpoint/2010/main" val="175531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B0F6B8-FCA4-F5C5-AE70-6250EB9BA2C3}"/>
              </a:ext>
            </a:extLst>
          </p:cNvPr>
          <p:cNvSpPr txBox="1"/>
          <p:nvPr/>
        </p:nvSpPr>
        <p:spPr>
          <a:xfrm>
            <a:off x="3215729" y="1764407"/>
            <a:ext cx="5760846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RELATÓRIO DE GESTÃO FINAL/PRESTAÇÃO DE CONTAS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B0A61D-8FDC-9175-7FAC-720B8D9474C7}"/>
              </a:ext>
            </a:extLst>
          </p:cNvPr>
          <p:cNvSpPr txBox="1"/>
          <p:nvPr/>
        </p:nvSpPr>
        <p:spPr>
          <a:xfrm>
            <a:off x="4049486" y="566057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MODELO EM MATERIAL COMPLEMENTAR</a:t>
            </a:r>
          </a:p>
        </p:txBody>
      </p:sp>
    </p:spTree>
    <p:extLst>
      <p:ext uri="{BB962C8B-B14F-4D97-AF65-F5344CB8AC3E}">
        <p14:creationId xmlns:p14="http://schemas.microsoft.com/office/powerpoint/2010/main" val="367138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3539-B1D7-7841-6894-06D453B5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8532638E-DBF5-E76A-599F-6D3FCF50C0D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5E3BE83-B893-10F9-A38F-8A701D3E1131}"/>
              </a:ext>
            </a:extLst>
          </p:cNvPr>
          <p:cNvSpPr txBox="1"/>
          <p:nvPr/>
        </p:nvSpPr>
        <p:spPr>
          <a:xfrm>
            <a:off x="87085" y="914047"/>
            <a:ext cx="11843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MÓDULO I – TRANSFERÊNCIAS ESPECIAIS/EMENDAS ESPECIAIS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t-BR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RECEBIMENTO;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t-BR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GESTÃO;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t-BR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PRESTAÇÃO DE CONTAS.</a:t>
            </a:r>
          </a:p>
          <a:p>
            <a:pPr algn="ctr"/>
            <a:endParaRPr lang="pt-BR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pt-BR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67ACD4-9854-43A2-0224-84F1FA61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94" y="2983058"/>
            <a:ext cx="2783623" cy="18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A70E3A-3106-FC33-0783-859D2FD7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16"/>
            <a:ext cx="12192000" cy="68600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EBFAE7-11A7-3340-54C6-DEFECC719792}"/>
              </a:ext>
            </a:extLst>
          </p:cNvPr>
          <p:cNvSpPr txBox="1"/>
          <p:nvPr/>
        </p:nvSpPr>
        <p:spPr>
          <a:xfrm>
            <a:off x="235974" y="383458"/>
            <a:ext cx="117987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documentação relacionada aos procedimentos administrativos vinculados às contratações do objeto, de modo a evidenciar a correção dos procedimentos legais;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contratos celebrados, notas de empenho, notas fiscais, recibos, ordens bancárias, extratos da conta corrente de movimentação dos recursos e termos de recebimento de obras, fornecimento e serviços;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justificativa para os casos em que houver prorrogação do prazo de execução dos recursos, conforme incisos I e II do art. 5º;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IV 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instauração de processo administrativo de apuração, inclusive processo administrativo disciplinar, quando constatado o desvio ou malversação de recursos públicos, irregularidade na execução do objeto ou gestão financeira da transferência especial, comunicando tal fato ao sistema de controle local; </a:t>
            </a:r>
          </a:p>
          <a:p>
            <a:pPr algn="just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 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declaração expressa, assinada pelo responsável do órgão ou entidade pública encarregada da execução do objeto, de que cumpriu as condicionantes estabelecidas nos incisos I e II do §1º, no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inciso III do §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2º e no §5º do art. 166-A da Constituição Federal.</a:t>
            </a:r>
          </a:p>
        </p:txBody>
      </p:sp>
    </p:spTree>
    <p:extLst>
      <p:ext uri="{BB962C8B-B14F-4D97-AF65-F5344CB8AC3E}">
        <p14:creationId xmlns:p14="http://schemas.microsoft.com/office/powerpoint/2010/main" val="2449275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1899E-671E-15C2-5B0C-25AAEBC8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BF18AD3-C9C3-4386-894F-6B71C090E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16"/>
            <a:ext cx="12192000" cy="68600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484CF4-B3BA-AAC2-32BC-07B4D7EE3CC4}"/>
              </a:ext>
            </a:extLst>
          </p:cNvPr>
          <p:cNvSpPr txBox="1"/>
          <p:nvPr/>
        </p:nvSpPr>
        <p:spPr>
          <a:xfrm>
            <a:off x="198754" y="918288"/>
            <a:ext cx="10684151" cy="1991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PRAZOS PARA APRESENTAÇÃO RELATÓRIO DE GESTÃO FINAL</a:t>
            </a:r>
          </a:p>
        </p:txBody>
      </p:sp>
    </p:spTree>
    <p:extLst>
      <p:ext uri="{BB962C8B-B14F-4D97-AF65-F5344CB8AC3E}">
        <p14:creationId xmlns:p14="http://schemas.microsoft.com/office/powerpoint/2010/main" val="206982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919A3B-FA27-EAAE-78C6-5A01C747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0195" cy="68590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F332EE4-DB32-C882-805E-9BA58FBC9637}"/>
              </a:ext>
            </a:extLst>
          </p:cNvPr>
          <p:cNvSpPr txBox="1"/>
          <p:nvPr/>
        </p:nvSpPr>
        <p:spPr>
          <a:xfrm>
            <a:off x="314631" y="1582993"/>
            <a:ext cx="11523407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Até 2,5 milhões: (36 meses)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 2,5 á 5 milhões: (48 meses)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Á cima de 5 milhões: ( 60 meses)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Contagem do inicio dos prazos inicia em 1º de janeiro do ano seguinte ao recebimento dos recursos.</a:t>
            </a:r>
          </a:p>
        </p:txBody>
      </p:sp>
    </p:spTree>
    <p:extLst>
      <p:ext uri="{BB962C8B-B14F-4D97-AF65-F5344CB8AC3E}">
        <p14:creationId xmlns:p14="http://schemas.microsoft.com/office/powerpoint/2010/main" val="1903845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BAB500B-CEE2-2433-D3C8-DF513E29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16"/>
            <a:ext cx="12190194" cy="68590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335B777-6DD5-14C5-813A-29C9707A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76" y="612755"/>
            <a:ext cx="8713195" cy="4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9C45A5-D03A-D083-DAF3-312C6E4B0AAD}"/>
              </a:ext>
            </a:extLst>
          </p:cNvPr>
          <p:cNvSpPr txBox="1"/>
          <p:nvPr/>
        </p:nvSpPr>
        <p:spPr>
          <a:xfrm>
            <a:off x="838200" y="1174819"/>
            <a:ext cx="4375151" cy="285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QUE MUDOU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058AC7-87A2-2167-0281-19C3A7C232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2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3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6BE1A148-285B-2B17-73D6-C87F2096CC2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-10886"/>
            <a:ext cx="1219199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aixaDeTexto 4">
            <a:extLst>
              <a:ext uri="{FF2B5EF4-FFF2-40B4-BE49-F238E27FC236}">
                <a16:creationId xmlns:a16="http://schemas.microsoft.com/office/drawing/2014/main" id="{D768C8E6-5831-83AD-D88E-F7DA7A662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159443"/>
              </p:ext>
            </p:extLst>
          </p:nvPr>
        </p:nvGraphicFramePr>
        <p:xfrm>
          <a:off x="326575" y="772881"/>
          <a:ext cx="4713512" cy="360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0D684F7-ADC9-E613-1815-A900BF23D161}"/>
              </a:ext>
            </a:extLst>
          </p:cNvPr>
          <p:cNvSpPr txBox="1"/>
          <p:nvPr/>
        </p:nvSpPr>
        <p:spPr>
          <a:xfrm>
            <a:off x="4833258" y="76193"/>
            <a:ext cx="6727372" cy="7232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AGORA</a:t>
            </a:r>
            <a:endParaRPr lang="pt-BR" sz="32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PORTARIA CONJUNTA MGI/MF Nº 2, DE 24 DE JANEIRO DE 2025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ADPF854 – Arguição de Descumprimento de Preceito Fundamental. (0055919-50-2021.1-00.0000)</a:t>
            </a:r>
            <a:r>
              <a:rPr lang="pt-BR" sz="2800" b="1" dirty="0">
                <a:solidFill>
                  <a:srgbClr val="FF0000"/>
                </a:solidFill>
              </a:rPr>
              <a:t> EM ANDAMENTO;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i="0" dirty="0">
                <a:solidFill>
                  <a:srgbClr val="000080"/>
                </a:solidFill>
                <a:effectLst/>
                <a:latin typeface="Arial" panose="020B0604020202020204" pitchFamily="34" charset="0"/>
                <a:hlinkClick r:id="rId8"/>
              </a:rPr>
              <a:t>LEI COMPLEMENTAR Nº 210, DE 25 DE NOVEMBRO DE 2024</a:t>
            </a:r>
            <a:endParaRPr lang="pt-BR" sz="28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IN TCU 93;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NOTA TÉCNICA 04/2025.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Nota Técnica nº33/2025 – CGF/TCE PR;</a:t>
            </a:r>
            <a:r>
              <a:rPr lang="pt-BR" sz="2800" dirty="0">
                <a:solidFill>
                  <a:schemeClr val="bg1"/>
                </a:solidFill>
              </a:rPr>
              <a:t>5 – CGF/TCEP</a:t>
            </a:r>
            <a:endParaRPr lang="pt-B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50919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6232A3-B001-BAA8-ECD1-1CD54B9F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FAC5D6-3D6A-800D-2B76-B03EC7BF65B8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ADPF854 –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Arguição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Descumprimento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Preceito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Fundamental. (0055919-50-2021.1-00.0000) </a:t>
            </a:r>
            <a:r>
              <a:rPr lang="en-US" sz="2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EM ANDAMENTO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34986A-9262-EC0B-882A-B475597D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325009"/>
            <a:ext cx="5572546" cy="37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0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BC0EAEF8-8E59-3293-6623-F8FFB8B592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4D5813-48F1-9BB0-763A-B9F403E584DB}"/>
              </a:ext>
            </a:extLst>
          </p:cNvPr>
          <p:cNvSpPr txBox="1"/>
          <p:nvPr/>
        </p:nvSpPr>
        <p:spPr>
          <a:xfrm>
            <a:off x="478971" y="191448"/>
            <a:ext cx="9579429" cy="5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atin typeface="+mj-lt"/>
                <a:ea typeface="+mj-ea"/>
                <a:cs typeface="+mj-cs"/>
              </a:rPr>
              <a:t>PORTARIA CONJUNTA MGI/MF Nº 2, DE 24 DE JANEIRO DE 2025</a:t>
            </a:r>
          </a:p>
        </p:txBody>
      </p:sp>
    </p:spTree>
    <p:extLst>
      <p:ext uri="{BB962C8B-B14F-4D97-AF65-F5344CB8AC3E}">
        <p14:creationId xmlns:p14="http://schemas.microsoft.com/office/powerpoint/2010/main" val="198687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1D322-9E94-D63D-FCF1-14A12907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6BA04F2D-EAC0-6ACC-3ADA-9E6A4A9329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385BBD8-BC6C-91FD-0160-E25295CE1F50}"/>
              </a:ext>
            </a:extLst>
          </p:cNvPr>
          <p:cNvSpPr txBox="1"/>
          <p:nvPr/>
        </p:nvSpPr>
        <p:spPr>
          <a:xfrm>
            <a:off x="283028" y="637762"/>
            <a:ext cx="10413984" cy="5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Obrigatoriedade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Preenchimento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Plano de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Trabalho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Aprovação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pelo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CONCEDENTE.</a:t>
            </a:r>
          </a:p>
        </p:txBody>
      </p:sp>
    </p:spTree>
    <p:extLst>
      <p:ext uri="{BB962C8B-B14F-4D97-AF65-F5344CB8AC3E}">
        <p14:creationId xmlns:p14="http://schemas.microsoft.com/office/powerpoint/2010/main" val="2520377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04B2-E187-09F6-DCBA-5EADFAB4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B1B11A7F-219A-AD47-F799-363C1297EE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F468299-B454-83CB-5DAE-DC106B76F39F}"/>
              </a:ext>
            </a:extLst>
          </p:cNvPr>
          <p:cNvSpPr txBox="1"/>
          <p:nvPr/>
        </p:nvSpPr>
        <p:spPr>
          <a:xfrm>
            <a:off x="228600" y="387391"/>
            <a:ext cx="9971314" cy="5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i="0" dirty="0">
                <a:solidFill>
                  <a:srgbClr val="000080"/>
                </a:solidFill>
                <a:effectLst/>
                <a:latin typeface="Arial" panose="020B0604020202020204" pitchFamily="34" charset="0"/>
                <a:hlinkClick r:id="rId3"/>
              </a:rPr>
              <a:t>LEI COMPLEMENTAR Nº 210, DE 25 DE NOVEMBRO DE 2024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83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A3DD25C9-903C-36EA-D473-D38B0310452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BCD03F0-2430-DAAE-FD1A-C2AC8C3A9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904"/>
            <a:ext cx="12192000" cy="53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45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422AB-254F-46BB-C5B6-3569E084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536825CF-4617-3681-9FCF-65788FEB139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123FB49-44DB-CCF7-CD7C-DBB10D759189}"/>
              </a:ext>
            </a:extLst>
          </p:cNvPr>
          <p:cNvSpPr txBox="1"/>
          <p:nvPr/>
        </p:nvSpPr>
        <p:spPr>
          <a:xfrm>
            <a:off x="1447800" y="2972191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Para o orçamento de 2025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41772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E0BE6-A9A1-CD8C-2CE8-4E7C33BA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03A42760-88C9-D9E2-6E28-C5CA73E554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72DE09-D532-1A0C-A290-E7F11E41ADE1}"/>
              </a:ext>
            </a:extLst>
          </p:cNvPr>
          <p:cNvSpPr txBox="1"/>
          <p:nvPr/>
        </p:nvSpPr>
        <p:spPr>
          <a:xfrm>
            <a:off x="466722" y="3168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+mj-lt"/>
                <a:ea typeface="+mj-ea"/>
                <a:cs typeface="+mj-cs"/>
              </a:rPr>
              <a:t>IN TCU 93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7E75CB-0DA0-B284-2257-798C2D77F143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2865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latin typeface="Arial Black" panose="020B0A04020102020204" pitchFamily="34" charset="0"/>
              </a:rPr>
              <a:t>Se </a:t>
            </a:r>
            <a:r>
              <a:rPr lang="en-US" sz="3600" b="1" dirty="0" err="1">
                <a:latin typeface="Arial Black" panose="020B0A04020102020204" pitchFamily="34" charset="0"/>
              </a:rPr>
              <a:t>mantém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vigente</a:t>
            </a:r>
            <a:r>
              <a:rPr lang="en-US" sz="3600" b="1" dirty="0">
                <a:latin typeface="Arial Black" panose="020B0A0402010202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54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7B8D-B8EA-8FF0-7A1C-529EF5F8F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27824925-0291-A85B-16B4-6D27A7EAEA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Figura humana em madeira">
            <a:extLst>
              <a:ext uri="{FF2B5EF4-FFF2-40B4-BE49-F238E27FC236}">
                <a16:creationId xmlns:a16="http://schemas.microsoft.com/office/drawing/2014/main" id="{BE19C541-9348-5A76-91CC-5E59AF38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0" b="3"/>
          <a:stretch>
            <a:fillRect/>
          </a:stretch>
        </p:blipFill>
        <p:spPr>
          <a:xfrm>
            <a:off x="3627738" y="2554947"/>
            <a:ext cx="4743373" cy="31798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DF6F7D-C0DE-C3B6-42BB-F7B3652B92D7}"/>
              </a:ext>
            </a:extLst>
          </p:cNvPr>
          <p:cNvSpPr txBox="1"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QUE FAZER???</a:t>
            </a:r>
          </a:p>
        </p:txBody>
      </p:sp>
    </p:spTree>
    <p:extLst>
      <p:ext uri="{BB962C8B-B14F-4D97-AF65-F5344CB8AC3E}">
        <p14:creationId xmlns:p14="http://schemas.microsoft.com/office/powerpoint/2010/main" val="2353828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5896-94F7-7FED-87FE-7EABFBD2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AB61E7A0-FA49-E627-79C6-518EBFD4CC4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aixaDeTexto 1">
            <a:extLst>
              <a:ext uri="{FF2B5EF4-FFF2-40B4-BE49-F238E27FC236}">
                <a16:creationId xmlns:a16="http://schemas.microsoft.com/office/drawing/2014/main" id="{21BA1357-E03B-D8CF-D53D-20468BF29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505559"/>
              </p:ext>
            </p:extLst>
          </p:nvPr>
        </p:nvGraphicFramePr>
        <p:xfrm>
          <a:off x="206828" y="783770"/>
          <a:ext cx="11146972" cy="430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543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7708A-363F-B7F5-9FB4-B0FD22E7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59EBD575-96E2-44BC-FB4F-2C70BAB98E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239CA3-51A7-B2EE-8599-0611F40E0A9A}"/>
              </a:ext>
            </a:extLst>
          </p:cNvPr>
          <p:cNvSpPr txBox="1"/>
          <p:nvPr/>
        </p:nvSpPr>
        <p:spPr>
          <a:xfrm>
            <a:off x="381000" y="670559"/>
            <a:ext cx="10755086" cy="2148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PREENCHIMENTO DO PLANO DE TRABALHO  CONFORME PORTARIA CONJUNTA MGI/MF Nº 2/2025</a:t>
            </a:r>
            <a:endParaRPr lang="en-US" sz="37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2484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E189D-DD0B-025D-A8CC-463BC39A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D326A9BA-4FA0-A546-6348-2848B781104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7B1DEE6-E83F-868F-CFF2-780F12B0D830}"/>
              </a:ext>
            </a:extLst>
          </p:cNvPr>
          <p:cNvSpPr txBox="1"/>
          <p:nvPr/>
        </p:nvSpPr>
        <p:spPr>
          <a:xfrm>
            <a:off x="206829" y="670559"/>
            <a:ext cx="11145957" cy="5445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I - a </a:t>
            </a:r>
            <a:r>
              <a:rPr lang="en-US" sz="2400" b="1" dirty="0" err="1">
                <a:latin typeface="Arial Black" panose="020B0A04020102020204" pitchFamily="34" charset="0"/>
              </a:rPr>
              <a:t>correta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vinculação</a:t>
            </a:r>
            <a:r>
              <a:rPr lang="en-US" sz="2400" b="1" dirty="0">
                <a:latin typeface="Arial Black" panose="020B0A04020102020204" pitchFamily="34" charset="0"/>
              </a:rPr>
              <a:t> do </a:t>
            </a:r>
            <a:r>
              <a:rPr lang="en-US" sz="2400" b="1" dirty="0" err="1">
                <a:latin typeface="Arial Black" panose="020B0A04020102020204" pitchFamily="34" charset="0"/>
              </a:rPr>
              <a:t>objeto</a:t>
            </a:r>
            <a:r>
              <a:rPr lang="en-US" sz="2400" b="1" dirty="0">
                <a:latin typeface="Arial Black" panose="020B0A04020102020204" pitchFamily="34" charset="0"/>
              </a:rPr>
              <a:t> à </a:t>
            </a:r>
            <a:r>
              <a:rPr lang="en-US" sz="2400" b="1" dirty="0" err="1">
                <a:latin typeface="Arial Black" panose="020B0A04020102020204" pitchFamily="34" charset="0"/>
              </a:rPr>
              <a:t>finalidade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indicada</a:t>
            </a:r>
            <a:r>
              <a:rPr lang="en-US" sz="2400" b="1" dirty="0">
                <a:latin typeface="Arial Black" panose="020B0A04020102020204" pitchFamily="34" charset="0"/>
              </a:rPr>
              <a:t>, </a:t>
            </a:r>
            <a:r>
              <a:rPr lang="en-US" sz="2400" b="1" dirty="0" err="1">
                <a:latin typeface="Arial Black" panose="020B0A04020102020204" pitchFamily="34" charset="0"/>
              </a:rPr>
              <a:t>classificada</a:t>
            </a:r>
            <a:r>
              <a:rPr lang="en-US" sz="2400" b="1" dirty="0">
                <a:latin typeface="Arial Black" panose="020B0A04020102020204" pitchFamily="34" charset="0"/>
              </a:rPr>
              <a:t> pela </a:t>
            </a:r>
            <a:r>
              <a:rPr lang="en-US" sz="2400" b="1" dirty="0" err="1">
                <a:latin typeface="Arial Black" panose="020B0A04020102020204" pitchFamily="34" charset="0"/>
              </a:rPr>
              <a:t>função</a:t>
            </a:r>
            <a:r>
              <a:rPr lang="en-US" sz="2400" b="1" dirty="0">
                <a:latin typeface="Arial Black" panose="020B0A04020102020204" pitchFamily="34" charset="0"/>
              </a:rPr>
              <a:t> e </a:t>
            </a:r>
            <a:r>
              <a:rPr lang="en-US" sz="2400" b="1" dirty="0" err="1">
                <a:latin typeface="Arial Black" panose="020B0A04020102020204" pitchFamily="34" charset="0"/>
              </a:rPr>
              <a:t>subfunção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orçamentárias</a:t>
            </a:r>
            <a:r>
              <a:rPr lang="en-US" sz="2400" b="1" dirty="0">
                <a:latin typeface="Arial Black" panose="020B0A04020102020204" pitchFamily="34" charset="0"/>
              </a:rPr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II - o </a:t>
            </a:r>
            <a:r>
              <a:rPr lang="en-US" sz="2400" b="1" dirty="0" err="1">
                <a:latin typeface="Arial Black" panose="020B0A04020102020204" pitchFamily="34" charset="0"/>
              </a:rPr>
              <a:t>planejamento</a:t>
            </a:r>
            <a:r>
              <a:rPr lang="en-US" sz="2400" b="1" dirty="0">
                <a:latin typeface="Arial Black" panose="020B0A04020102020204" pitchFamily="34" charset="0"/>
              </a:rPr>
              <a:t> com </a:t>
            </a:r>
            <a:r>
              <a:rPr lang="en-US" sz="2400" b="1" dirty="0" err="1">
                <a:latin typeface="Arial Black" panose="020B0A04020102020204" pitchFamily="34" charset="0"/>
              </a:rPr>
              <a:t>metas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correspondentes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ao</a:t>
            </a:r>
            <a:r>
              <a:rPr lang="en-US" sz="2400" b="1" dirty="0">
                <a:latin typeface="Arial Black" panose="020B0A04020102020204" pitchFamily="34" charset="0"/>
              </a:rPr>
              <a:t> valor total da </a:t>
            </a:r>
            <a:r>
              <a:rPr lang="en-US" sz="2400" b="1" dirty="0" err="1">
                <a:latin typeface="Arial Black" panose="020B0A04020102020204" pitchFamily="34" charset="0"/>
              </a:rPr>
              <a:t>transferência</a:t>
            </a:r>
            <a:r>
              <a:rPr lang="en-US" sz="2400" b="1" dirty="0">
                <a:latin typeface="Arial Black" panose="020B0A04020102020204" pitchFamily="34" charset="0"/>
              </a:rPr>
              <a:t> especial </a:t>
            </a:r>
            <a:r>
              <a:rPr lang="en-US" sz="2400" b="1" dirty="0" err="1">
                <a:latin typeface="Arial Black" panose="020B0A04020102020204" pitchFamily="34" charset="0"/>
              </a:rPr>
              <a:t>recebida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pelo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ente</a:t>
            </a:r>
            <a:r>
              <a:rPr lang="en-US" sz="2400" b="1" dirty="0">
                <a:latin typeface="Arial Black" panose="020B0A04020102020204" pitchFamily="34" charset="0"/>
              </a:rPr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III - a </a:t>
            </a:r>
            <a:r>
              <a:rPr lang="en-US" sz="2400" b="1" dirty="0" err="1">
                <a:latin typeface="Arial Black" panose="020B0A04020102020204" pitchFamily="34" charset="0"/>
              </a:rPr>
              <a:t>indicação</a:t>
            </a:r>
            <a:r>
              <a:rPr lang="en-US" sz="2400" b="1" dirty="0">
                <a:latin typeface="Arial Black" panose="020B0A04020102020204" pitchFamily="34" charset="0"/>
              </a:rPr>
              <a:t> no Transferegov.br da </a:t>
            </a:r>
            <a:r>
              <a:rPr lang="en-US" sz="2400" b="1" dirty="0" err="1">
                <a:latin typeface="Arial Black" panose="020B0A04020102020204" pitchFamily="34" charset="0"/>
              </a:rPr>
              <a:t>ação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orçamentária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por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meio</a:t>
            </a:r>
            <a:r>
              <a:rPr lang="en-US" sz="2400" b="1" dirty="0">
                <a:latin typeface="Arial Black" panose="020B0A04020102020204" pitchFamily="34" charset="0"/>
              </a:rPr>
              <a:t> da qual o </a:t>
            </a:r>
            <a:r>
              <a:rPr lang="en-US" sz="2400" b="1" dirty="0" err="1">
                <a:latin typeface="Arial Black" panose="020B0A04020102020204" pitchFamily="34" charset="0"/>
              </a:rPr>
              <a:t>recurso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recebido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será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alocado</a:t>
            </a:r>
            <a:r>
              <a:rPr lang="en-US" sz="2400" b="1" dirty="0">
                <a:latin typeface="Arial Black" panose="020B0A04020102020204" pitchFamily="34" charset="0"/>
              </a:rPr>
              <a:t> no </a:t>
            </a:r>
            <a:r>
              <a:rPr lang="en-US" sz="2400" b="1" dirty="0" err="1">
                <a:latin typeface="Arial Black" panose="020B0A04020102020204" pitchFamily="34" charset="0"/>
              </a:rPr>
              <a:t>orçamento</a:t>
            </a:r>
            <a:r>
              <a:rPr lang="en-US" sz="2400" b="1" dirty="0">
                <a:latin typeface="Arial Black" panose="020B0A04020102020204" pitchFamily="34" charset="0"/>
              </a:rPr>
              <a:t> do </a:t>
            </a:r>
            <a:r>
              <a:rPr lang="en-US" sz="2400" b="1" dirty="0" err="1">
                <a:latin typeface="Arial Black" panose="020B0A04020102020204" pitchFamily="34" charset="0"/>
              </a:rPr>
              <a:t>ente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beneficiário</a:t>
            </a:r>
            <a:r>
              <a:rPr lang="en-US" sz="2400" b="1" dirty="0">
                <a:latin typeface="Arial Black" panose="020B0A04020102020204" pitchFamily="34" charset="0"/>
              </a:rPr>
              <a:t>;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58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78C3E-F0AB-32B5-840E-EC848D287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FB7E6AE6-C466-DAAD-A6B8-EAEDB8CCB0C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0E7E070-2D86-B71E-3CA5-710B512DB39C}"/>
              </a:ext>
            </a:extLst>
          </p:cNvPr>
          <p:cNvSpPr txBox="1"/>
          <p:nvPr/>
        </p:nvSpPr>
        <p:spPr>
          <a:xfrm>
            <a:off x="108858" y="591344"/>
            <a:ext cx="11244942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IV - a </a:t>
            </a:r>
            <a:r>
              <a:rPr lang="en-US" sz="2400" b="1" dirty="0" err="1">
                <a:latin typeface="Arial Black" panose="020B0A04020102020204" pitchFamily="34" charset="0"/>
              </a:rPr>
              <a:t>declaração</a:t>
            </a:r>
            <a:r>
              <a:rPr lang="en-US" sz="2400" b="1" dirty="0">
                <a:latin typeface="Arial Black" panose="020B0A04020102020204" pitchFamily="34" charset="0"/>
              </a:rPr>
              <a:t> do </a:t>
            </a:r>
            <a:r>
              <a:rPr lang="en-US" sz="2400" b="1" dirty="0" err="1">
                <a:latin typeface="Arial Black" panose="020B0A04020102020204" pitchFamily="34" charset="0"/>
              </a:rPr>
              <a:t>ente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beneficiário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sobre</a:t>
            </a:r>
            <a:r>
              <a:rPr lang="en-US" sz="2400" b="1" dirty="0">
                <a:latin typeface="Arial Black" panose="020B0A04020102020204" pitchFamily="34" charset="0"/>
              </a:rPr>
              <a:t> a </a:t>
            </a:r>
            <a:r>
              <a:rPr lang="en-US" sz="2400" b="1" dirty="0" err="1">
                <a:latin typeface="Arial Black" panose="020B0A04020102020204" pitchFamily="34" charset="0"/>
              </a:rPr>
              <a:t>não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utilização</a:t>
            </a:r>
            <a:r>
              <a:rPr lang="en-US" sz="2400" b="1" dirty="0">
                <a:latin typeface="Arial Black" panose="020B0A04020102020204" pitchFamily="34" charset="0"/>
              </a:rPr>
              <a:t> dos </a:t>
            </a:r>
            <a:r>
              <a:rPr lang="en-US" sz="2400" b="1" dirty="0" err="1">
                <a:latin typeface="Arial Black" panose="020B0A04020102020204" pitchFamily="34" charset="0"/>
              </a:rPr>
              <a:t>recursos</a:t>
            </a:r>
            <a:r>
              <a:rPr lang="en-US" sz="2400" b="1" dirty="0">
                <a:latin typeface="Arial Black" panose="020B0A04020102020204" pitchFamily="34" charset="0"/>
              </a:rPr>
              <a:t> para </a:t>
            </a:r>
            <a:r>
              <a:rPr lang="en-US" sz="2400" b="1" dirty="0" err="1">
                <a:latin typeface="Arial Black" panose="020B0A04020102020204" pitchFamily="34" charset="0"/>
              </a:rPr>
              <a:t>pagamento</a:t>
            </a:r>
            <a:r>
              <a:rPr lang="en-US" sz="2400" b="1" dirty="0"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latin typeface="Arial Black" panose="020B0A04020102020204" pitchFamily="34" charset="0"/>
              </a:rPr>
              <a:t>despesas</a:t>
            </a:r>
            <a:r>
              <a:rPr lang="en-US" sz="2400" b="1" dirty="0">
                <a:latin typeface="Arial Black" panose="020B0A04020102020204" pitchFamily="34" charset="0"/>
              </a:rPr>
              <a:t> com </a:t>
            </a:r>
            <a:r>
              <a:rPr lang="en-US" sz="2400" b="1" dirty="0" err="1">
                <a:latin typeface="Arial Black" panose="020B0A04020102020204" pitchFamily="34" charset="0"/>
              </a:rPr>
              <a:t>pessoal</a:t>
            </a:r>
            <a:r>
              <a:rPr lang="en-US" sz="2400" b="1" dirty="0">
                <a:latin typeface="Arial Black" panose="020B0A04020102020204" pitchFamily="34" charset="0"/>
              </a:rPr>
              <a:t> e </a:t>
            </a:r>
            <a:r>
              <a:rPr lang="en-US" sz="2400" b="1" dirty="0" err="1">
                <a:latin typeface="Arial Black" panose="020B0A04020102020204" pitchFamily="34" charset="0"/>
              </a:rPr>
              <a:t>encargos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sociais</a:t>
            </a:r>
            <a:r>
              <a:rPr lang="en-US" sz="2400" b="1" dirty="0">
                <a:latin typeface="Arial Black" panose="020B0A04020102020204" pitchFamily="34" charset="0"/>
              </a:rPr>
              <a:t>, </a:t>
            </a:r>
            <a:r>
              <a:rPr lang="en-US" sz="2400" b="1" dirty="0" err="1">
                <a:latin typeface="Arial Black" panose="020B0A04020102020204" pitchFamily="34" charset="0"/>
              </a:rPr>
              <a:t>relativas</a:t>
            </a:r>
            <a:r>
              <a:rPr lang="en-US" sz="2400" b="1" dirty="0">
                <a:latin typeface="Arial Black" panose="020B0A04020102020204" pitchFamily="34" charset="0"/>
              </a:rPr>
              <a:t> a </a:t>
            </a:r>
            <a:r>
              <a:rPr lang="en-US" sz="2400" b="1" dirty="0" err="1">
                <a:latin typeface="Arial Black" panose="020B0A04020102020204" pitchFamily="34" charset="0"/>
              </a:rPr>
              <a:t>ativos</a:t>
            </a:r>
            <a:r>
              <a:rPr lang="en-US" sz="2400" b="1" dirty="0">
                <a:latin typeface="Arial Black" panose="020B0A04020102020204" pitchFamily="34" charset="0"/>
              </a:rPr>
              <a:t> e </a:t>
            </a:r>
            <a:r>
              <a:rPr lang="en-US" sz="2400" b="1" dirty="0" err="1">
                <a:latin typeface="Arial Black" panose="020B0A04020102020204" pitchFamily="34" charset="0"/>
              </a:rPr>
              <a:t>inativos</a:t>
            </a:r>
            <a:r>
              <a:rPr lang="en-US" sz="2400" b="1" dirty="0">
                <a:latin typeface="Arial Black" panose="020B0A04020102020204" pitchFamily="34" charset="0"/>
              </a:rPr>
              <a:t>, </a:t>
            </a:r>
            <a:r>
              <a:rPr lang="en-US" sz="2400" b="1" dirty="0" err="1">
                <a:latin typeface="Arial Black" panose="020B0A04020102020204" pitchFamily="34" charset="0"/>
              </a:rPr>
              <a:t>pensionistas</a:t>
            </a:r>
            <a:r>
              <a:rPr lang="en-US" sz="2400" b="1" dirty="0">
                <a:latin typeface="Arial Black" panose="020B0A04020102020204" pitchFamily="34" charset="0"/>
              </a:rPr>
              <a:t>, e </a:t>
            </a:r>
            <a:r>
              <a:rPr lang="en-US" sz="2400" b="1" dirty="0" err="1">
                <a:latin typeface="Arial Black" panose="020B0A04020102020204" pitchFamily="34" charset="0"/>
              </a:rPr>
              <a:t>encargos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referentes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ao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serviço</a:t>
            </a:r>
            <a:r>
              <a:rPr lang="en-US" sz="2400" b="1" dirty="0">
                <a:latin typeface="Arial Black" panose="020B0A04020102020204" pitchFamily="34" charset="0"/>
              </a:rPr>
              <a:t> da </a:t>
            </a:r>
            <a:r>
              <a:rPr lang="en-US" sz="2400" b="1" dirty="0" err="1">
                <a:latin typeface="Arial Black" panose="020B0A04020102020204" pitchFamily="34" charset="0"/>
              </a:rPr>
              <a:t>dívida</a:t>
            </a:r>
            <a:r>
              <a:rPr lang="en-US" sz="2400" b="1" dirty="0">
                <a:latin typeface="Arial Black" panose="020B0A04020102020204" pitchFamily="34" charset="0"/>
              </a:rPr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V - a </a:t>
            </a:r>
            <a:r>
              <a:rPr lang="en-US" sz="2400" b="1" dirty="0" err="1">
                <a:latin typeface="Arial Black" panose="020B0A04020102020204" pitchFamily="34" charset="0"/>
              </a:rPr>
              <a:t>adequação</a:t>
            </a:r>
            <a:r>
              <a:rPr lang="en-US" sz="2400" b="1" dirty="0">
                <a:latin typeface="Arial Black" panose="020B0A04020102020204" pitchFamily="34" charset="0"/>
              </a:rPr>
              <a:t> do </a:t>
            </a:r>
            <a:r>
              <a:rPr lang="en-US" sz="2400" b="1" dirty="0" err="1">
                <a:latin typeface="Arial Black" panose="020B0A04020102020204" pitchFamily="34" charset="0"/>
              </a:rPr>
              <a:t>prazo</a:t>
            </a:r>
            <a:r>
              <a:rPr lang="en-US" sz="2400" b="1" dirty="0"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latin typeface="Arial Black" panose="020B0A04020102020204" pitchFamily="34" charset="0"/>
              </a:rPr>
              <a:t>execução</a:t>
            </a:r>
            <a:r>
              <a:rPr lang="en-US" sz="2400" b="1" dirty="0">
                <a:latin typeface="Arial Black" panose="020B0A04020102020204" pitchFamily="34" charset="0"/>
              </a:rPr>
              <a:t> do plano de </a:t>
            </a:r>
            <a:r>
              <a:rPr lang="en-US" sz="2400" b="1" dirty="0" err="1">
                <a:latin typeface="Arial Black" panose="020B0A04020102020204" pitchFamily="34" charset="0"/>
              </a:rPr>
              <a:t>trabalho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aos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limites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estabelecidos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na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Instrução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Normativa</a:t>
            </a:r>
            <a:r>
              <a:rPr lang="en-US" sz="2400" b="1" dirty="0">
                <a:latin typeface="Arial Black" panose="020B0A04020102020204" pitchFamily="34" charset="0"/>
              </a:rPr>
              <a:t> TCU nº 93, de 17 de </a:t>
            </a:r>
            <a:r>
              <a:rPr lang="en-US" sz="2400" b="1" dirty="0" err="1">
                <a:latin typeface="Arial Black" panose="020B0A04020102020204" pitchFamily="34" charset="0"/>
              </a:rPr>
              <a:t>janeiro</a:t>
            </a:r>
            <a:r>
              <a:rPr lang="en-US" sz="2400" b="1" dirty="0">
                <a:latin typeface="Arial Black" panose="020B0A04020102020204" pitchFamily="34" charset="0"/>
              </a:rPr>
              <a:t> de 2024;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VI - a </a:t>
            </a:r>
            <a:r>
              <a:rPr lang="en-US" sz="2400" b="1" dirty="0" err="1">
                <a:latin typeface="Arial Black" panose="020B0A04020102020204" pitchFamily="34" charset="0"/>
              </a:rPr>
              <a:t>vinculação</a:t>
            </a:r>
            <a:r>
              <a:rPr lang="en-US" sz="2400" b="1" dirty="0"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latin typeface="Arial Black" panose="020B0A04020102020204" pitchFamily="34" charset="0"/>
              </a:rPr>
              <a:t>todo</a:t>
            </a:r>
            <a:r>
              <a:rPr lang="en-US" sz="2400" b="1" dirty="0">
                <a:latin typeface="Arial Black" panose="020B0A04020102020204" pitchFamily="34" charset="0"/>
              </a:rPr>
              <a:t> o </a:t>
            </a:r>
            <a:r>
              <a:rPr lang="en-US" sz="2400" b="1" dirty="0" err="1">
                <a:latin typeface="Arial Black" panose="020B0A04020102020204" pitchFamily="34" charset="0"/>
              </a:rPr>
              <a:t>montante</a:t>
            </a:r>
            <a:r>
              <a:rPr lang="en-US" sz="2400" b="1" dirty="0">
                <a:latin typeface="Arial Black" panose="020B0A04020102020204" pitchFamily="34" charset="0"/>
              </a:rPr>
              <a:t> da </a:t>
            </a:r>
            <a:r>
              <a:rPr lang="en-US" sz="2400" b="1" dirty="0" err="1">
                <a:latin typeface="Arial Black" panose="020B0A04020102020204" pitchFamily="34" charset="0"/>
              </a:rPr>
              <a:t>transferência</a:t>
            </a:r>
            <a:r>
              <a:rPr lang="en-US" sz="2400" b="1" dirty="0">
                <a:latin typeface="Arial Black" panose="020B0A04020102020204" pitchFamily="34" charset="0"/>
              </a:rPr>
              <a:t> especial </a:t>
            </a:r>
            <a:r>
              <a:rPr lang="en-US" sz="2400" b="1" dirty="0" err="1">
                <a:latin typeface="Arial Black" panose="020B0A04020102020204" pitchFamily="34" charset="0"/>
              </a:rPr>
              <a:t>ao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objeto</a:t>
            </a:r>
            <a:r>
              <a:rPr lang="en-US" sz="2400" b="1" dirty="0">
                <a:latin typeface="Arial Black" panose="020B0A04020102020204" pitchFamily="34" charset="0"/>
              </a:rPr>
              <a:t> e </a:t>
            </a:r>
            <a:r>
              <a:rPr lang="en-US" sz="2400" b="1" dirty="0" err="1">
                <a:latin typeface="Arial Black" panose="020B0A04020102020204" pitchFamily="34" charset="0"/>
              </a:rPr>
              <a:t>às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suas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metas</a:t>
            </a:r>
            <a:r>
              <a:rPr lang="en-US" sz="2400" b="1" dirty="0">
                <a:latin typeface="Arial Black" panose="020B0A04020102020204" pitchFamily="34" charset="0"/>
              </a:rPr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071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78F5-83F0-2B32-2C4B-C8900C46B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318F4297-495B-AF35-0DA5-A76B1B6784C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D5FE37-8008-A9A1-6AA5-5CB3D9B2F2FE}"/>
              </a:ext>
            </a:extLst>
          </p:cNvPr>
          <p:cNvSpPr txBox="1"/>
          <p:nvPr/>
        </p:nvSpPr>
        <p:spPr>
          <a:xfrm>
            <a:off x="185058" y="591344"/>
            <a:ext cx="11168742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VII - a </a:t>
            </a:r>
            <a:r>
              <a:rPr lang="en-US" sz="2400" b="1" dirty="0" err="1">
                <a:latin typeface="Arial Black" panose="020B0A04020102020204" pitchFamily="34" charset="0"/>
              </a:rPr>
              <a:t>compatibilidade</a:t>
            </a:r>
            <a:r>
              <a:rPr lang="en-US" sz="2400" b="1" dirty="0">
                <a:latin typeface="Arial Black" panose="020B0A04020102020204" pitchFamily="34" charset="0"/>
              </a:rPr>
              <a:t> do </a:t>
            </a:r>
            <a:r>
              <a:rPr lang="en-US" sz="2400" b="1" dirty="0" err="1">
                <a:latin typeface="Arial Black" panose="020B0A04020102020204" pitchFamily="34" charset="0"/>
              </a:rPr>
              <a:t>objeto</a:t>
            </a:r>
            <a:r>
              <a:rPr lang="en-US" sz="2400" b="1" dirty="0">
                <a:latin typeface="Arial Black" panose="020B0A04020102020204" pitchFamily="34" charset="0"/>
              </a:rPr>
              <a:t> do plano de </a:t>
            </a:r>
            <a:r>
              <a:rPr lang="en-US" sz="2400" b="1" dirty="0" err="1">
                <a:latin typeface="Arial Black" panose="020B0A04020102020204" pitchFamily="34" charset="0"/>
              </a:rPr>
              <a:t>trabalho</a:t>
            </a:r>
            <a:r>
              <a:rPr lang="en-US" sz="2400" b="1" dirty="0">
                <a:latin typeface="Arial Black" panose="020B0A04020102020204" pitchFamily="34" charset="0"/>
              </a:rPr>
              <a:t> com as </a:t>
            </a:r>
            <a:r>
              <a:rPr lang="en-US" sz="2400" b="1" dirty="0" err="1">
                <a:latin typeface="Arial Black" panose="020B0A04020102020204" pitchFamily="34" charset="0"/>
              </a:rPr>
              <a:t>áreas</a:t>
            </a:r>
            <a:r>
              <a:rPr lang="en-US" sz="2400" b="1" dirty="0"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latin typeface="Arial Black" panose="020B0A04020102020204" pitchFamily="34" charset="0"/>
              </a:rPr>
              <a:t>competências</a:t>
            </a:r>
            <a:r>
              <a:rPr lang="en-US" sz="2400" b="1" dirty="0">
                <a:latin typeface="Arial Black" panose="020B0A04020102020204" pitchFamily="34" charset="0"/>
              </a:rPr>
              <a:t> do executor da </a:t>
            </a:r>
            <a:r>
              <a:rPr lang="en-US" sz="2400" b="1" dirty="0" err="1">
                <a:latin typeface="Arial Black" panose="020B0A04020102020204" pitchFamily="34" charset="0"/>
              </a:rPr>
              <a:t>transferência</a:t>
            </a:r>
            <a:r>
              <a:rPr lang="en-US" sz="2400" b="1" dirty="0">
                <a:latin typeface="Arial Black" panose="020B0A04020102020204" pitchFamily="34" charset="0"/>
              </a:rPr>
              <a:t> especial;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VIII - a </a:t>
            </a:r>
            <a:r>
              <a:rPr lang="en-US" sz="2400" b="1" dirty="0" err="1">
                <a:latin typeface="Arial Black" panose="020B0A04020102020204" pitchFamily="34" charset="0"/>
              </a:rPr>
              <a:t>mensurabilidade</a:t>
            </a:r>
            <a:r>
              <a:rPr lang="en-US" sz="2400" b="1" dirty="0">
                <a:latin typeface="Arial Black" panose="020B0A04020102020204" pitchFamily="34" charset="0"/>
              </a:rPr>
              <a:t> das </a:t>
            </a:r>
            <a:r>
              <a:rPr lang="en-US" sz="2400" b="1" dirty="0" err="1">
                <a:latin typeface="Arial Black" panose="020B0A04020102020204" pitchFamily="34" charset="0"/>
              </a:rPr>
              <a:t>metas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informadas</a:t>
            </a:r>
            <a:r>
              <a:rPr lang="en-US" sz="2400" b="1" dirty="0">
                <a:latin typeface="Arial Black" panose="020B0A04020102020204" pitchFamily="34" charset="0"/>
              </a:rPr>
              <a:t>; e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 Black" panose="020B0A04020102020204" pitchFamily="34" charset="0"/>
              </a:rPr>
              <a:t>IX - a </a:t>
            </a:r>
            <a:r>
              <a:rPr lang="en-US" sz="2400" b="1" dirty="0" err="1">
                <a:latin typeface="Arial Black" panose="020B0A04020102020204" pitchFamily="34" charset="0"/>
              </a:rPr>
              <a:t>indicação</a:t>
            </a:r>
            <a:r>
              <a:rPr lang="en-US" sz="2400" b="1" dirty="0">
                <a:latin typeface="Arial Black" panose="020B0A04020102020204" pitchFamily="34" charset="0"/>
              </a:rPr>
              <a:t> dos e-mails dos </a:t>
            </a:r>
            <a:r>
              <a:rPr lang="en-US" sz="2400" b="1" dirty="0" err="1">
                <a:latin typeface="Arial Black" panose="020B0A04020102020204" pitchFamily="34" charset="0"/>
              </a:rPr>
              <a:t>conselhos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locais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ou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instâncias</a:t>
            </a:r>
            <a:r>
              <a:rPr lang="en-US" sz="2400" b="1" dirty="0"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latin typeface="Arial Black" panose="020B0A04020102020204" pitchFamily="34" charset="0"/>
              </a:rPr>
              <a:t>controle</a:t>
            </a:r>
            <a:r>
              <a:rPr lang="en-US" sz="2400" b="1" dirty="0">
                <a:latin typeface="Arial Black" panose="020B0A04020102020204" pitchFamily="34" charset="0"/>
              </a:rPr>
              <a:t> social para </a:t>
            </a:r>
            <a:r>
              <a:rPr lang="en-US" sz="2400" b="1" dirty="0" err="1">
                <a:latin typeface="Arial Black" panose="020B0A04020102020204" pitchFamily="34" charset="0"/>
              </a:rPr>
              <a:t>notificação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automática</a:t>
            </a:r>
            <a:r>
              <a:rPr lang="en-US" sz="2400" b="1" dirty="0">
                <a:latin typeface="Arial Black" panose="020B0A04020102020204" pitchFamily="34" charset="0"/>
              </a:rPr>
              <a:t> do Transferegov.br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553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16153-89F9-12D0-AB55-79222D26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0EA8FA03-7B98-7B6A-2AAC-AAC1966ACC6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7CCD41-0333-6B38-DA29-FDC9AA3A417E}"/>
              </a:ext>
            </a:extLst>
          </p:cNvPr>
          <p:cNvSpPr txBox="1"/>
          <p:nvPr/>
        </p:nvSpPr>
        <p:spPr>
          <a:xfrm>
            <a:off x="1219200" y="294305"/>
            <a:ext cx="876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AVALIAÇÃO PLANO DE TRABALHO</a:t>
            </a:r>
            <a:endParaRPr lang="pt-BR" sz="4000" dirty="0"/>
          </a:p>
        </p:txBody>
      </p:sp>
      <p:graphicFrame>
        <p:nvGraphicFramePr>
          <p:cNvPr id="5" name="CaixaDeTexto 14">
            <a:extLst>
              <a:ext uri="{FF2B5EF4-FFF2-40B4-BE49-F238E27FC236}">
                <a16:creationId xmlns:a16="http://schemas.microsoft.com/office/drawing/2014/main" id="{8DC3A9E6-A3C4-FBA1-0B03-BE41C2F07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98642"/>
              </p:ext>
            </p:extLst>
          </p:nvPr>
        </p:nvGraphicFramePr>
        <p:xfrm>
          <a:off x="87092" y="1418773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867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8C82-8C69-F05D-7F5E-FE22F3D28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07CA2BD6-E2B4-4ED2-F2B7-C69DE38D39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B6CB78D-F11F-E0BC-8D27-FF0035DFB2AD}"/>
              </a:ext>
            </a:extLst>
          </p:cNvPr>
          <p:cNvSpPr txBox="1"/>
          <p:nvPr/>
        </p:nvSpPr>
        <p:spPr>
          <a:xfrm>
            <a:off x="-76201" y="591344"/>
            <a:ext cx="11125199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rgbClr val="00B0F0"/>
                </a:solidFill>
              </a:rPr>
              <a:t>II §6º do Artigo 3º da Portaria Conjunta MGI MF nº 02/2025  </a:t>
            </a:r>
            <a:r>
              <a:rPr lang="pt-BR" sz="3600" b="1" dirty="0">
                <a:solidFill>
                  <a:srgbClr val="FF0000"/>
                </a:solidFill>
              </a:rPr>
              <a:t>- </a:t>
            </a:r>
            <a:r>
              <a:rPr lang="pt-BR" sz="3200" b="1" dirty="0">
                <a:solidFill>
                  <a:srgbClr val="FF0000"/>
                </a:solidFill>
              </a:rPr>
              <a:t>Não atendimento de diligência de complementação no prazo de 30 dias terá a reprova do plano.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3230CC-D566-8E43-7153-2EECA2A0CC68}"/>
              </a:ext>
            </a:extLst>
          </p:cNvPr>
          <p:cNvSpPr txBox="1"/>
          <p:nvPr/>
        </p:nvSpPr>
        <p:spPr>
          <a:xfrm>
            <a:off x="402771" y="283029"/>
            <a:ext cx="1024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ptos Black" panose="020B0004020202020204" pitchFamily="34" charset="0"/>
              </a:rPr>
              <a:t>DOS PRAZOS APLICADOS AO PLANO DE TRABALHO</a:t>
            </a:r>
          </a:p>
        </p:txBody>
      </p:sp>
    </p:spTree>
    <p:extLst>
      <p:ext uri="{BB962C8B-B14F-4D97-AF65-F5344CB8AC3E}">
        <p14:creationId xmlns:p14="http://schemas.microsoft.com/office/powerpoint/2010/main" val="268407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90B18074-F18E-B850-D299-038FE1D3FE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379593-587D-6F9D-3A05-FFCC15E3D5A1}"/>
              </a:ext>
            </a:extLst>
          </p:cNvPr>
          <p:cNvSpPr txBox="1"/>
          <p:nvPr/>
        </p:nvSpPr>
        <p:spPr>
          <a:xfrm>
            <a:off x="727587" y="235974"/>
            <a:ext cx="1075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B050"/>
                </a:solidFill>
              </a:rPr>
              <a:t>DEFINIÇÃO DE EMENDA ESPECIAL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B327D4-7A17-3838-099D-10F2228EBF74}"/>
              </a:ext>
            </a:extLst>
          </p:cNvPr>
          <p:cNvSpPr txBox="1"/>
          <p:nvPr/>
        </p:nvSpPr>
        <p:spPr>
          <a:xfrm>
            <a:off x="523922" y="790796"/>
            <a:ext cx="1117927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Emenda Constitucional nº 105, de 12 de dezembro de 2019 (EC nº 105, de 2019)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555555"/>
              </a:solidFill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555555"/>
                </a:solidFill>
                <a:highlight>
                  <a:srgbClr val="FF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pt-BR" sz="32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riou uma nova modalidade de transferência, exclusivamente para o repasse de recursos das emendas parlamentares individuais a Estados, Distrito Federal ou Municípios;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555555"/>
              </a:solidFill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fontAlgn="base"/>
            <a:r>
              <a:rPr lang="pt-BR" sz="3200" b="0" i="1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I    - transferência especial; ou</a:t>
            </a:r>
            <a:endParaRPr lang="pt-BR" sz="3200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fontAlgn="base"/>
            <a:r>
              <a:rPr lang="pt-BR" sz="3200" b="0" i="1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II  - transferência com finalidade definida.</a:t>
            </a:r>
            <a:endParaRPr lang="pt-BR" sz="3200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555555"/>
              </a:solidFill>
              <a:highlight>
                <a:srgbClr val="FFFFFF"/>
              </a:highlight>
              <a:latin typeface="rawli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040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BC0A4-FEE1-6839-BCC9-3780566F2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1551018A-874B-89AA-21DE-657C3AFB9F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A64CC8-C359-7221-AB95-EE1F349B6FCE}"/>
              </a:ext>
            </a:extLst>
          </p:cNvPr>
          <p:cNvSpPr txBox="1"/>
          <p:nvPr/>
        </p:nvSpPr>
        <p:spPr>
          <a:xfrm>
            <a:off x="0" y="1213365"/>
            <a:ext cx="10363200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2"/>
                </a:solidFill>
              </a:rPr>
              <a:t>§ 6º </a:t>
            </a:r>
            <a:r>
              <a:rPr lang="en-US" sz="3600" b="1" dirty="0" err="1">
                <a:solidFill>
                  <a:schemeClr val="tx2"/>
                </a:solidFill>
              </a:rPr>
              <a:t>Artigo</a:t>
            </a:r>
            <a:r>
              <a:rPr lang="en-US" sz="3600" b="1" dirty="0">
                <a:solidFill>
                  <a:schemeClr val="tx2"/>
                </a:solidFill>
              </a:rPr>
              <a:t> 3º </a:t>
            </a:r>
            <a:r>
              <a:rPr lang="en-US" sz="3600" b="1" dirty="0" err="1">
                <a:solidFill>
                  <a:schemeClr val="tx2"/>
                </a:solidFill>
              </a:rPr>
              <a:t>Portaria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Conjunta</a:t>
            </a:r>
            <a:r>
              <a:rPr lang="en-US" sz="3600" b="1" dirty="0">
                <a:solidFill>
                  <a:schemeClr val="tx2"/>
                </a:solidFill>
              </a:rPr>
              <a:t> MGI MF 02/2025- A </a:t>
            </a:r>
            <a:r>
              <a:rPr lang="en-US" sz="3600" b="1" dirty="0" err="1">
                <a:solidFill>
                  <a:schemeClr val="tx2"/>
                </a:solidFill>
              </a:rPr>
              <a:t>reprovação</a:t>
            </a:r>
            <a:r>
              <a:rPr lang="en-US" sz="3600" b="1" dirty="0">
                <a:solidFill>
                  <a:schemeClr val="tx2"/>
                </a:solidFill>
              </a:rPr>
              <a:t> do plano de </a:t>
            </a:r>
            <a:r>
              <a:rPr lang="en-US" sz="3600" b="1" dirty="0" err="1">
                <a:solidFill>
                  <a:schemeClr val="tx2"/>
                </a:solidFill>
              </a:rPr>
              <a:t>trabalho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ocorrerá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quando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tx2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 - o </a:t>
            </a:r>
            <a:r>
              <a:rPr lang="en-US" sz="2400" b="1" dirty="0" err="1">
                <a:solidFill>
                  <a:srgbClr val="FF0000"/>
                </a:solidFill>
              </a:rPr>
              <a:t>ente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beneficiário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enviar</a:t>
            </a:r>
            <a:r>
              <a:rPr lang="en-US" sz="2400" b="1" dirty="0">
                <a:solidFill>
                  <a:srgbClr val="FF0000"/>
                </a:solidFill>
              </a:rPr>
              <a:t> o plano de </a:t>
            </a:r>
            <a:r>
              <a:rPr lang="en-US" sz="2400" b="1" dirty="0" err="1">
                <a:solidFill>
                  <a:srgbClr val="FF0000"/>
                </a:solidFill>
              </a:rPr>
              <a:t>trabalho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ou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II - o </a:t>
            </a:r>
            <a:r>
              <a:rPr lang="en-US" sz="2400" b="1" dirty="0" err="1">
                <a:solidFill>
                  <a:srgbClr val="FF0000"/>
                </a:solidFill>
              </a:rPr>
              <a:t>ente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beneficiário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ajustar</a:t>
            </a:r>
            <a:r>
              <a:rPr lang="en-US" sz="2400" b="1" dirty="0">
                <a:solidFill>
                  <a:srgbClr val="FF0000"/>
                </a:solidFill>
              </a:rPr>
              <a:t> o plano de </a:t>
            </a:r>
            <a:r>
              <a:rPr lang="en-US" sz="2400" b="1" dirty="0" err="1">
                <a:solidFill>
                  <a:srgbClr val="FF0000"/>
                </a:solidFill>
              </a:rPr>
              <a:t>trabalho</a:t>
            </a:r>
            <a:r>
              <a:rPr lang="en-US" sz="2400" b="1" dirty="0">
                <a:solidFill>
                  <a:srgbClr val="FF0000"/>
                </a:solidFill>
              </a:rPr>
              <a:t> no </a:t>
            </a:r>
            <a:r>
              <a:rPr lang="en-US" sz="2400" b="1" dirty="0" err="1">
                <a:solidFill>
                  <a:srgbClr val="FF0000"/>
                </a:solidFill>
              </a:rPr>
              <a:t>prazo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até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trinta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dias</a:t>
            </a:r>
            <a:r>
              <a:rPr lang="en-US" sz="2400" b="1" dirty="0">
                <a:solidFill>
                  <a:srgbClr val="FF0000"/>
                </a:solidFill>
              </a:rPr>
              <a:t> corridos a </a:t>
            </a:r>
            <a:r>
              <a:rPr lang="en-US" sz="2400" b="1" dirty="0" err="1">
                <a:solidFill>
                  <a:srgbClr val="FF0000"/>
                </a:solidFill>
              </a:rPr>
              <a:t>contar</a:t>
            </a:r>
            <a:r>
              <a:rPr lang="en-US" sz="2400" b="1" dirty="0">
                <a:solidFill>
                  <a:srgbClr val="FF0000"/>
                </a:solidFill>
              </a:rPr>
              <a:t> da </a:t>
            </a:r>
            <a:r>
              <a:rPr lang="en-US" sz="2400" b="1" dirty="0" err="1">
                <a:solidFill>
                  <a:srgbClr val="FF0000"/>
                </a:solidFill>
              </a:rPr>
              <a:t>solicitação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complementação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informação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nos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termos</a:t>
            </a:r>
            <a:r>
              <a:rPr lang="en-US" sz="2400" b="1" dirty="0">
                <a:solidFill>
                  <a:srgbClr val="FF0000"/>
                </a:solidFill>
              </a:rPr>
              <a:t> dos §§ 2º, 3º e 4º.</a:t>
            </a:r>
          </a:p>
        </p:txBody>
      </p:sp>
    </p:spTree>
    <p:extLst>
      <p:ext uri="{BB962C8B-B14F-4D97-AF65-F5344CB8AC3E}">
        <p14:creationId xmlns:p14="http://schemas.microsoft.com/office/powerpoint/2010/main" val="3461885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45EE0-3B5D-24D0-C180-95650DC7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DAAF755-C807-5AA2-6BEC-B55C385B1B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364748-9EAA-B892-E8C6-1CD0FC202C1D}"/>
              </a:ext>
            </a:extLst>
          </p:cNvPr>
          <p:cNvSpPr txBox="1"/>
          <p:nvPr/>
        </p:nvSpPr>
        <p:spPr>
          <a:xfrm>
            <a:off x="718460" y="2699656"/>
            <a:ext cx="10123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ptos Black" panose="020B0004020202020204" pitchFamily="34" charset="0"/>
              </a:rPr>
              <a:t>INFORMAÇÕES COMPLEMENTARES AO PLANO DE TRABALHO</a:t>
            </a:r>
          </a:p>
        </p:txBody>
      </p:sp>
    </p:spTree>
    <p:extLst>
      <p:ext uri="{BB962C8B-B14F-4D97-AF65-F5344CB8AC3E}">
        <p14:creationId xmlns:p14="http://schemas.microsoft.com/office/powerpoint/2010/main" val="3989982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776E-9CB9-29CA-F040-CEEF10F5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65280E52-2127-8D95-9D9E-F199EBF581F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EBCB16D-357C-E1EA-444A-BBB48CCE7F58}"/>
              </a:ext>
            </a:extLst>
          </p:cNvPr>
          <p:cNvGrpSpPr/>
          <p:nvPr/>
        </p:nvGrpSpPr>
        <p:grpSpPr>
          <a:xfrm>
            <a:off x="905845" y="197165"/>
            <a:ext cx="10380309" cy="2152922"/>
            <a:chOff x="0" y="1001"/>
            <a:chExt cx="10380309" cy="2152922"/>
          </a:xfrm>
        </p:grpSpPr>
        <p:sp>
          <p:nvSpPr>
            <p:cNvPr id="4" name="Texto Explicativo: Seta para Cima 3">
              <a:extLst>
                <a:ext uri="{FF2B5EF4-FFF2-40B4-BE49-F238E27FC236}">
                  <a16:creationId xmlns:a16="http://schemas.microsoft.com/office/drawing/2014/main" id="{0774C84F-6819-0E52-AE0F-B7C3AE34A4A5}"/>
                </a:ext>
              </a:extLst>
            </p:cNvPr>
            <p:cNvSpPr/>
            <p:nvPr/>
          </p:nvSpPr>
          <p:spPr>
            <a:xfrm rot="10800000">
              <a:off x="0" y="1001"/>
              <a:ext cx="10380309" cy="2152922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" name="Texto Explicativo: Seta para Cima 4">
              <a:extLst>
                <a:ext uri="{FF2B5EF4-FFF2-40B4-BE49-F238E27FC236}">
                  <a16:creationId xmlns:a16="http://schemas.microsoft.com/office/drawing/2014/main" id="{C5344F3B-11B6-4F67-EC78-059E3A1AF09C}"/>
                </a:ext>
              </a:extLst>
            </p:cNvPr>
            <p:cNvSpPr txBox="1"/>
            <p:nvPr/>
          </p:nvSpPr>
          <p:spPr>
            <a:xfrm rot="21600000">
              <a:off x="0" y="1001"/>
              <a:ext cx="10380309" cy="139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0256" tIns="270256" rIns="270256" bIns="270256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800" b="1" kern="1200"/>
                <a:t>Art. 7º da  Portaria Conjunta MGI MF 02/2025</a:t>
              </a:r>
              <a:endParaRPr lang="en-US" sz="3800" kern="1200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3874403-8C54-6EEC-590E-D0D91F155ECC}"/>
              </a:ext>
            </a:extLst>
          </p:cNvPr>
          <p:cNvGrpSpPr/>
          <p:nvPr/>
        </p:nvGrpSpPr>
        <p:grpSpPr>
          <a:xfrm>
            <a:off x="905845" y="2352539"/>
            <a:ext cx="10380309" cy="2152922"/>
            <a:chOff x="0" y="2132926"/>
            <a:chExt cx="10380309" cy="2152922"/>
          </a:xfrm>
        </p:grpSpPr>
        <p:sp>
          <p:nvSpPr>
            <p:cNvPr id="7" name="Texto Explicativo: Seta para Cima 6">
              <a:extLst>
                <a:ext uri="{FF2B5EF4-FFF2-40B4-BE49-F238E27FC236}">
                  <a16:creationId xmlns:a16="http://schemas.microsoft.com/office/drawing/2014/main" id="{5B3EED4F-9A77-0058-DF34-2398230DD968}"/>
                </a:ext>
              </a:extLst>
            </p:cNvPr>
            <p:cNvSpPr/>
            <p:nvPr/>
          </p:nvSpPr>
          <p:spPr>
            <a:xfrm rot="10800000">
              <a:off x="0" y="2132926"/>
              <a:ext cx="10380309" cy="2152922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Texto Explicativo: Seta para Cima 4">
              <a:extLst>
                <a:ext uri="{FF2B5EF4-FFF2-40B4-BE49-F238E27FC236}">
                  <a16:creationId xmlns:a16="http://schemas.microsoft.com/office/drawing/2014/main" id="{0D806BC9-2BB5-5EEF-59D0-9DF1D2E72B2B}"/>
                </a:ext>
              </a:extLst>
            </p:cNvPr>
            <p:cNvSpPr txBox="1"/>
            <p:nvPr/>
          </p:nvSpPr>
          <p:spPr>
            <a:xfrm rot="21600000">
              <a:off x="0" y="2132926"/>
              <a:ext cx="10380309" cy="139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“A execução descentralizada dos recursos de transferência especial pelo ente federado beneficiário observará o disposto na Lei nº 14.133, de 1º de abril de 2021, nos casos de celebração de convênios, ajustes e outros instrumentos congêneres, bem como as disposições da Lei nº 13.019, de 31 de julho de 2014, quando da celebração de termos de colaboração e termos de fomento. </a:t>
              </a:r>
              <a:endParaRPr lang="en-US" sz="2000" kern="1200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F52D32A-B578-D2EE-5F1F-7B4C601035C8}"/>
              </a:ext>
            </a:extLst>
          </p:cNvPr>
          <p:cNvGrpSpPr/>
          <p:nvPr/>
        </p:nvGrpSpPr>
        <p:grpSpPr>
          <a:xfrm>
            <a:off x="905845" y="4547010"/>
            <a:ext cx="10380309" cy="1399819"/>
            <a:chOff x="0" y="4264851"/>
            <a:chExt cx="10380309" cy="1399819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B8A6A7F-49C7-203E-972E-606F818A21CB}"/>
                </a:ext>
              </a:extLst>
            </p:cNvPr>
            <p:cNvSpPr/>
            <p:nvPr/>
          </p:nvSpPr>
          <p:spPr>
            <a:xfrm>
              <a:off x="0" y="4264851"/>
              <a:ext cx="10380309" cy="1399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3CC9EDE-3A74-4E5C-9291-ABC471F9EE45}"/>
                </a:ext>
              </a:extLst>
            </p:cNvPr>
            <p:cNvSpPr txBox="1"/>
            <p:nvPr/>
          </p:nvSpPr>
          <p:spPr>
            <a:xfrm>
              <a:off x="0" y="4264851"/>
              <a:ext cx="10380309" cy="139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§ 1º Nos casos de que trata o caput, o ente federado beneficiário deverá informar ao parceiro da execução descentralizada que os recursos são oriundos de emenda de transferência especial.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843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40B8F-24B0-425A-DB0B-C76592EF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03B388A-FFE8-AFF6-F427-F774923422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B9C35E-B4C6-6AA8-76BC-C84ED58BBC6C}"/>
              </a:ext>
            </a:extLst>
          </p:cNvPr>
          <p:cNvSpPr txBox="1"/>
          <p:nvPr/>
        </p:nvSpPr>
        <p:spPr>
          <a:xfrm>
            <a:off x="163287" y="649480"/>
            <a:ext cx="1120232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§ 2º </a:t>
            </a:r>
            <a:r>
              <a:rPr lang="en-US" sz="3200" b="1" dirty="0" err="1"/>
              <a:t>Artigo</a:t>
            </a:r>
            <a:r>
              <a:rPr lang="en-US" sz="3200" b="1" dirty="0"/>
              <a:t> 7º </a:t>
            </a:r>
            <a:r>
              <a:rPr lang="en-US" sz="3200" b="1" dirty="0" err="1"/>
              <a:t>Portaria</a:t>
            </a:r>
            <a:r>
              <a:rPr lang="en-US" sz="3200" b="1" dirty="0"/>
              <a:t> </a:t>
            </a:r>
            <a:r>
              <a:rPr lang="en-US" sz="3200" b="1" dirty="0" err="1"/>
              <a:t>Conjunta</a:t>
            </a:r>
            <a:r>
              <a:rPr lang="en-US" sz="3200" b="1" dirty="0"/>
              <a:t> MGI MF 02/2025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 “ </a:t>
            </a:r>
            <a:r>
              <a:rPr lang="en-US" sz="2800" b="1" dirty="0"/>
              <a:t>Na </a:t>
            </a:r>
            <a:r>
              <a:rPr lang="en-US" sz="2800" b="1" dirty="0" err="1"/>
              <a:t>execução</a:t>
            </a:r>
            <a:r>
              <a:rPr lang="en-US" sz="2800" b="1" dirty="0"/>
              <a:t> </a:t>
            </a:r>
            <a:r>
              <a:rPr lang="en-US" sz="2800" b="1" dirty="0" err="1"/>
              <a:t>descentralizada</a:t>
            </a:r>
            <a:r>
              <a:rPr lang="en-US" sz="2800" b="1" dirty="0"/>
              <a:t> com </a:t>
            </a:r>
            <a:r>
              <a:rPr lang="en-US" sz="2800" b="1" dirty="0" err="1"/>
              <a:t>organizações</a:t>
            </a:r>
            <a:r>
              <a:rPr lang="en-US" sz="2800" b="1" dirty="0"/>
              <a:t> da </a:t>
            </a:r>
            <a:r>
              <a:rPr lang="en-US" sz="2800" b="1" dirty="0" err="1"/>
              <a:t>sociedade</a:t>
            </a:r>
            <a:r>
              <a:rPr lang="en-US" sz="2800" b="1" dirty="0"/>
              <a:t> civil, </a:t>
            </a:r>
            <a:r>
              <a:rPr lang="en-US" sz="2800" b="1" dirty="0" err="1"/>
              <a:t>não</a:t>
            </a:r>
            <a:r>
              <a:rPr lang="en-US" sz="2800" b="1" dirty="0"/>
              <a:t> se </a:t>
            </a:r>
            <a:r>
              <a:rPr lang="en-US" sz="2800" b="1" dirty="0" err="1"/>
              <a:t>aplica</a:t>
            </a:r>
            <a:r>
              <a:rPr lang="en-US" sz="2800" b="1" dirty="0"/>
              <a:t> o </a:t>
            </a:r>
            <a:r>
              <a:rPr lang="en-US" sz="2800" b="1" dirty="0" err="1"/>
              <a:t>disposto</a:t>
            </a:r>
            <a:r>
              <a:rPr lang="en-US" sz="2800" b="1" dirty="0"/>
              <a:t> no art. 29 da Lei nº 13.019, de 31 de </a:t>
            </a:r>
            <a:r>
              <a:rPr lang="en-US" sz="2800" b="1" dirty="0" err="1"/>
              <a:t>julho</a:t>
            </a:r>
            <a:r>
              <a:rPr lang="en-US" sz="2800" b="1" dirty="0"/>
              <a:t> de 2014, </a:t>
            </a:r>
            <a:r>
              <a:rPr lang="en-US" sz="2800" b="1" dirty="0" err="1"/>
              <a:t>quando</a:t>
            </a:r>
            <a:r>
              <a:rPr lang="en-US" sz="2800" b="1" dirty="0"/>
              <a:t> </a:t>
            </a:r>
            <a:r>
              <a:rPr lang="en-US" sz="2800" b="1" dirty="0" err="1"/>
              <a:t>houver</a:t>
            </a:r>
            <a:r>
              <a:rPr lang="en-US" sz="2800" b="1" dirty="0"/>
              <a:t> </a:t>
            </a:r>
            <a:r>
              <a:rPr lang="en-US" sz="2800" b="1" dirty="0" err="1"/>
              <a:t>celebração</a:t>
            </a:r>
            <a:r>
              <a:rPr lang="en-US" sz="2800" b="1" dirty="0"/>
              <a:t> de </a:t>
            </a:r>
            <a:r>
              <a:rPr lang="en-US" sz="2800" b="1" dirty="0" err="1"/>
              <a:t>termos</a:t>
            </a:r>
            <a:r>
              <a:rPr lang="en-US" sz="2800" b="1" dirty="0"/>
              <a:t> de </a:t>
            </a:r>
            <a:r>
              <a:rPr lang="en-US" sz="2800" b="1" dirty="0" err="1"/>
              <a:t>colaboração</a:t>
            </a:r>
            <a:r>
              <a:rPr lang="en-US" sz="2800" b="1" dirty="0"/>
              <a:t> e </a:t>
            </a:r>
            <a:r>
              <a:rPr lang="en-US" sz="2800" b="1" dirty="0" err="1"/>
              <a:t>termos</a:t>
            </a:r>
            <a:r>
              <a:rPr lang="en-US" sz="2800" b="1" dirty="0"/>
              <a:t> de </a:t>
            </a:r>
            <a:r>
              <a:rPr lang="en-US" sz="2800" b="1" dirty="0" err="1"/>
              <a:t>fomento</a:t>
            </a:r>
            <a:r>
              <a:rPr lang="en-US" sz="2800" b="1" dirty="0"/>
              <a:t> </a:t>
            </a:r>
            <a:r>
              <a:rPr lang="en-US" sz="2800" b="1" dirty="0" err="1"/>
              <a:t>pelo</a:t>
            </a:r>
            <a:r>
              <a:rPr lang="en-US" sz="2800" b="1" dirty="0"/>
              <a:t> </a:t>
            </a:r>
            <a:r>
              <a:rPr lang="en-US" sz="2800" b="1" dirty="0" err="1"/>
              <a:t>ente</a:t>
            </a:r>
            <a:r>
              <a:rPr lang="en-US" sz="28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63748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A0C3-77B4-7ADE-8987-26DF2D28E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B14515E0-1B5E-7EC7-624E-6A2E2F4276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0CFCE-B856-D842-564D-476A5D762CA1}"/>
              </a:ext>
            </a:extLst>
          </p:cNvPr>
          <p:cNvSpPr txBox="1"/>
          <p:nvPr/>
        </p:nvSpPr>
        <p:spPr>
          <a:xfrm>
            <a:off x="858978" y="1108166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 Black" panose="020B0A04020102020204" pitchFamily="34" charset="0"/>
              </a:rPr>
              <a:t>Art. 29 </a:t>
            </a:r>
            <a:r>
              <a:rPr lang="en-US" sz="2000" b="1" dirty="0">
                <a:latin typeface="Arial Black" panose="020B0A04020102020204" pitchFamily="34" charset="0"/>
              </a:rPr>
              <a:t>Lei nº 13.019, de 31 de </a:t>
            </a:r>
            <a:r>
              <a:rPr lang="en-US" sz="2000" b="1" dirty="0" err="1">
                <a:latin typeface="Arial Black" panose="020B0A04020102020204" pitchFamily="34" charset="0"/>
              </a:rPr>
              <a:t>julho</a:t>
            </a:r>
            <a:r>
              <a:rPr lang="en-US" sz="2000" b="1" dirty="0">
                <a:latin typeface="Arial Black" panose="020B0A04020102020204" pitchFamily="34" charset="0"/>
              </a:rPr>
              <a:t> de 2014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 Black" panose="020B0A04020102020204" pitchFamily="34" charset="0"/>
              </a:rPr>
              <a:t>“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termos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colaboração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ou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fomento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que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envolvam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recursos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decorrentes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emendas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parlamentares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às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leis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orçamentárias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anuais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acordos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cooperação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serão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celebrados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sem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chamamento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público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exceto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em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relação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aos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acordos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cooperação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quando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o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objeto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envolver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a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celebração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comodato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doação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bens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ou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outra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forma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compartilhamento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recurso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patrimonial,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hipótese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em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que o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respectivo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chamamento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público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observará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o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disposto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effectLst/>
                <a:latin typeface="Arial Black" panose="020B0A04020102020204" pitchFamily="34" charset="0"/>
              </a:rPr>
              <a:t>nesta</a:t>
            </a:r>
            <a:r>
              <a:rPr lang="en-US" sz="2000" b="1" dirty="0">
                <a:effectLst/>
                <a:latin typeface="Arial Black" panose="020B0A04020102020204" pitchFamily="34" charset="0"/>
              </a:rPr>
              <a:t> Lei. </a:t>
            </a:r>
            <a:r>
              <a:rPr lang="en-US" sz="2000" b="1" dirty="0">
                <a:latin typeface="Arial Black" panose="020B0A04020102020204" pitchFamily="34" charset="0"/>
              </a:rPr>
              <a:t>(</a:t>
            </a:r>
            <a:r>
              <a:rPr lang="en-US" sz="2000" b="1" dirty="0" err="1">
                <a:latin typeface="Arial Black" panose="020B0A04020102020204" pitchFamily="34" charset="0"/>
              </a:rPr>
              <a:t>Redação</a:t>
            </a:r>
            <a:r>
              <a:rPr lang="en-US" sz="2000" b="1" dirty="0">
                <a:latin typeface="Arial Black" panose="020B0A04020102020204" pitchFamily="34" charset="0"/>
              </a:rPr>
              <a:t> dada pela Lei nº 13.204, de 2015)”</a:t>
            </a:r>
          </a:p>
        </p:txBody>
      </p:sp>
    </p:spTree>
    <p:extLst>
      <p:ext uri="{BB962C8B-B14F-4D97-AF65-F5344CB8AC3E}">
        <p14:creationId xmlns:p14="http://schemas.microsoft.com/office/powerpoint/2010/main" val="1552217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88FF-979A-D3B8-A346-D287C73CA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DB80B227-37D7-A779-DC2D-AA94FCDD9E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9AFC88D-635B-C4CA-485D-FA3C8803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78" y="761532"/>
            <a:ext cx="5536001" cy="416584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64254-378A-684D-9E6B-B1794E7376B1}"/>
              </a:ext>
            </a:extLst>
          </p:cNvPr>
          <p:cNvSpPr txBox="1"/>
          <p:nvPr/>
        </p:nvSpPr>
        <p:spPr>
          <a:xfrm>
            <a:off x="6400800" y="761532"/>
            <a:ext cx="3788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MARILÂNDIA DO SUL;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ITAIPULÂNDIA;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GUAPIRAMA</a:t>
            </a:r>
          </a:p>
        </p:txBody>
      </p:sp>
    </p:spTree>
    <p:extLst>
      <p:ext uri="{BB962C8B-B14F-4D97-AF65-F5344CB8AC3E}">
        <p14:creationId xmlns:p14="http://schemas.microsoft.com/office/powerpoint/2010/main" val="3377567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38A8-28C5-50F7-1FD5-2B25F507E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4D52EB92-7258-74D3-4A9F-834B58F46B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C8002-FFCB-3D71-2CA9-A4FA0D8252E2}"/>
              </a:ext>
            </a:extLst>
          </p:cNvPr>
          <p:cNvSpPr txBox="1"/>
          <p:nvPr/>
        </p:nvSpPr>
        <p:spPr>
          <a:xfrm>
            <a:off x="496823" y="620486"/>
            <a:ext cx="99752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/>
              <a:t>Adoção de Procedimentos para Regulamentação e Implantação do Regramento Vigente para Execução de Novas de Emendas Especiais. </a:t>
            </a:r>
            <a:r>
              <a:rPr lang="pt-BR" sz="2800" b="1" dirty="0">
                <a:solidFill>
                  <a:srgbClr val="FF0000"/>
                </a:solidFill>
              </a:rPr>
              <a:t>(á partir 01/01/2025)</a:t>
            </a:r>
          </a:p>
          <a:p>
            <a:pPr algn="just"/>
            <a:endParaRPr lang="pt-BR" sz="2800" b="1" dirty="0">
              <a:solidFill>
                <a:srgbClr val="FF0000"/>
              </a:solidFill>
            </a:endParaRPr>
          </a:p>
          <a:p>
            <a:pPr algn="just"/>
            <a:endParaRPr lang="pt-BR" sz="28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/>
              <a:t>Aplicação do Regramento Atual pertinente as Transferências Especiais aos Planos de Ação Existentes ( 2020 á 2024)</a:t>
            </a:r>
          </a:p>
        </p:txBody>
      </p:sp>
    </p:spTree>
    <p:extLst>
      <p:ext uri="{BB962C8B-B14F-4D97-AF65-F5344CB8AC3E}">
        <p14:creationId xmlns:p14="http://schemas.microsoft.com/office/powerpoint/2010/main" val="3496539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EDF7C-5244-719C-333C-99182989D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8CD36FD-61AA-5D80-FA50-D2D5DE029F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75F149-3DE1-CAA0-769B-5AD41DA1141E}"/>
              </a:ext>
            </a:extLst>
          </p:cNvPr>
          <p:cNvSpPr txBox="1"/>
          <p:nvPr/>
        </p:nvSpPr>
        <p:spPr>
          <a:xfrm>
            <a:off x="496824" y="568946"/>
            <a:ext cx="9398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b="1" dirty="0"/>
              <a:t>Buscar a Capacitação;</a:t>
            </a:r>
          </a:p>
          <a:p>
            <a:pPr algn="just"/>
            <a:endParaRPr lang="pt-BR" sz="3200" b="1" dirty="0"/>
          </a:p>
          <a:p>
            <a:pPr algn="just"/>
            <a:endParaRPr lang="pt-BR" sz="3200" b="1" dirty="0"/>
          </a:p>
          <a:p>
            <a:pPr algn="just"/>
            <a:endParaRPr lang="pt-BR" sz="3200" b="1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</a:rPr>
              <a:t>Criar Fluxo Interno para Operacionalização de Processos;</a:t>
            </a:r>
            <a:endParaRPr lang="pt-BR" sz="3200" b="1" dirty="0">
              <a:solidFill>
                <a:srgbClr val="FF0000"/>
              </a:solidFill>
            </a:endParaRPr>
          </a:p>
          <a:p>
            <a:pPr algn="just"/>
            <a:endParaRPr lang="pt-BR" sz="3200" b="1" dirty="0">
              <a:solidFill>
                <a:srgbClr val="FF0000"/>
              </a:solidFill>
            </a:endParaRPr>
          </a:p>
          <a:p>
            <a:pPr algn="just"/>
            <a:endParaRPr lang="pt-BR" sz="3200" b="1" dirty="0">
              <a:solidFill>
                <a:srgbClr val="FF0000"/>
              </a:solidFill>
            </a:endParaRPr>
          </a:p>
          <a:p>
            <a:pPr algn="just"/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85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0DDDA-2C0A-1444-AC10-F8F91362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11A08E99-CEE3-DACA-540F-A1EE14283A8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968EDA-D0D3-C58A-2067-924E82DF4A65}"/>
              </a:ext>
            </a:extLst>
          </p:cNvPr>
          <p:cNvSpPr txBox="1"/>
          <p:nvPr/>
        </p:nvSpPr>
        <p:spPr>
          <a:xfrm>
            <a:off x="653143" y="2296888"/>
            <a:ext cx="982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ptos Black" panose="020B0004020202020204" pitchFamily="34" charset="0"/>
              </a:rPr>
              <a:t>COMO REGULARIZAR OS PLANOS DE TRABALHOS DE 2024 E ANTERIORES?</a:t>
            </a:r>
          </a:p>
        </p:txBody>
      </p:sp>
    </p:spTree>
    <p:extLst>
      <p:ext uri="{BB962C8B-B14F-4D97-AF65-F5344CB8AC3E}">
        <p14:creationId xmlns:p14="http://schemas.microsoft.com/office/powerpoint/2010/main" val="16279019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1DAF-FCC8-A37B-B5C8-E035DF058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1F8B149B-5D97-9865-CD4B-CA35BDB3813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3889EC8-0E46-6035-B367-2597D9A58DAE}"/>
              </a:ext>
            </a:extLst>
          </p:cNvPr>
          <p:cNvSpPr txBox="1"/>
          <p:nvPr/>
        </p:nvSpPr>
        <p:spPr>
          <a:xfrm>
            <a:off x="141937" y="352342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ETAPAS </a:t>
            </a:r>
          </a:p>
        </p:txBody>
      </p:sp>
      <p:graphicFrame>
        <p:nvGraphicFramePr>
          <p:cNvPr id="4" name="CaixaDeTexto 2">
            <a:extLst>
              <a:ext uri="{FF2B5EF4-FFF2-40B4-BE49-F238E27FC236}">
                <a16:creationId xmlns:a16="http://schemas.microsoft.com/office/drawing/2014/main" id="{47B8FCA5-384F-EF79-4876-AAD54384D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977015"/>
              </p:ext>
            </p:extLst>
          </p:nvPr>
        </p:nvGraphicFramePr>
        <p:xfrm>
          <a:off x="4433622" y="395887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916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55DDD2-2F2B-2680-7A67-84A4EF5E84E5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LEGISLAÇÃO APLICADA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CaixaDeTexto 2">
            <a:extLst>
              <a:ext uri="{FF2B5EF4-FFF2-40B4-BE49-F238E27FC236}">
                <a16:creationId xmlns:a16="http://schemas.microsoft.com/office/drawing/2014/main" id="{78CFD0C2-8033-2761-2E26-28DED6092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444280"/>
              </p:ext>
            </p:extLst>
          </p:nvPr>
        </p:nvGraphicFramePr>
        <p:xfrm>
          <a:off x="0" y="-2"/>
          <a:ext cx="12191998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aixaDeTexto 2">
            <a:extLst>
              <a:ext uri="{FF2B5EF4-FFF2-40B4-BE49-F238E27FC236}">
                <a16:creationId xmlns:a16="http://schemas.microsoft.com/office/drawing/2014/main" id="{9DFB4DB2-A0A4-DB4B-D990-14653E330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371766"/>
              </p:ext>
            </p:extLst>
          </p:nvPr>
        </p:nvGraphicFramePr>
        <p:xfrm>
          <a:off x="751115" y="831277"/>
          <a:ext cx="10189028" cy="454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25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17EFE-B49E-630A-74D5-F101AF58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DC065559-307F-2FC8-FF7B-EF6BAB9D06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aixaDeTexto 2">
            <a:extLst>
              <a:ext uri="{FF2B5EF4-FFF2-40B4-BE49-F238E27FC236}">
                <a16:creationId xmlns:a16="http://schemas.microsoft.com/office/drawing/2014/main" id="{26EAE009-BA89-9070-8121-DB84C85C2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257788"/>
              </p:ext>
            </p:extLst>
          </p:nvPr>
        </p:nvGraphicFramePr>
        <p:xfrm>
          <a:off x="2626593" y="-170171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9789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01F42-0196-86A9-9374-C3E8300C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9D33B970-2955-4935-0977-C9DA2F19D0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613D64B-70AF-52B5-2A9E-705A17917B67}"/>
              </a:ext>
            </a:extLst>
          </p:cNvPr>
          <p:cNvSpPr txBox="1"/>
          <p:nvPr/>
        </p:nvSpPr>
        <p:spPr>
          <a:xfrm>
            <a:off x="101438" y="1774172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DESPACHO ADPF 854/DF DE 01 DE ABRIL DE 2025 – PAG Nº 10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5C99AA-4979-AB83-3ECC-8328E72B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79" y="427242"/>
            <a:ext cx="537013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86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71416-0B20-DA89-55B7-C5A8865F5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D52DFA73-9433-EACB-50AD-FFE64F2FEE6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D6EE369-CF80-EC41-84EE-7D4B8930A859}"/>
              </a:ext>
            </a:extLst>
          </p:cNvPr>
          <p:cNvSpPr txBox="1"/>
          <p:nvPr/>
        </p:nvSpPr>
        <p:spPr>
          <a:xfrm>
            <a:off x="131051" y="167284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atin typeface="+mj-lt"/>
                <a:ea typeface="+mj-ea"/>
                <a:cs typeface="+mj-cs"/>
              </a:rPr>
              <a:t>PRAZOS</a:t>
            </a: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" name="CaixaDeTexto 2">
            <a:extLst>
              <a:ext uri="{FF2B5EF4-FFF2-40B4-BE49-F238E27FC236}">
                <a16:creationId xmlns:a16="http://schemas.microsoft.com/office/drawing/2014/main" id="{D459C28D-F5F4-E2E9-0B10-8ED9CAAE1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323497"/>
              </p:ext>
            </p:extLst>
          </p:nvPr>
        </p:nvGraphicFramePr>
        <p:xfrm>
          <a:off x="4172369" y="178173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2827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7BE56-7759-E2DB-09C9-A88AFC9A0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16AD0EF-6564-834C-8661-7F98D3835C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9402CB4-BB63-80A7-71CB-C3BC895F2E23}"/>
              </a:ext>
            </a:extLst>
          </p:cNvPr>
          <p:cNvSpPr txBox="1"/>
          <p:nvPr/>
        </p:nvSpPr>
        <p:spPr>
          <a:xfrm>
            <a:off x="1" y="510758"/>
            <a:ext cx="113934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O NÃO CUMPRIMENTO DOS PRAZOS PODE ACARRETAR AOS GESTORES EM ABERTURA DE AÇÃO NOS TERMOS DAS MANIFESTAÇÕES DO STF</a:t>
            </a:r>
          </a:p>
        </p:txBody>
      </p:sp>
    </p:spTree>
    <p:extLst>
      <p:ext uri="{BB962C8B-B14F-4D97-AF65-F5344CB8AC3E}">
        <p14:creationId xmlns:p14="http://schemas.microsoft.com/office/powerpoint/2010/main" val="11256823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62398-49CC-87A1-8720-4C84941CB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AA21172-4DF5-0AEF-84D8-5F22E876FE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9AF015-88C9-4340-3F71-D94557F61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100" y="2167335"/>
            <a:ext cx="7441800" cy="25233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C0E0296-144D-E1A2-9076-E412BA404F56}"/>
              </a:ext>
            </a:extLst>
          </p:cNvPr>
          <p:cNvSpPr txBox="1"/>
          <p:nvPr/>
        </p:nvSpPr>
        <p:spPr>
          <a:xfrm>
            <a:off x="1208317" y="620486"/>
            <a:ext cx="943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MISSÃO IMPOSSÍVEL???</a:t>
            </a:r>
          </a:p>
        </p:txBody>
      </p:sp>
    </p:spTree>
    <p:extLst>
      <p:ext uri="{BB962C8B-B14F-4D97-AF65-F5344CB8AC3E}">
        <p14:creationId xmlns:p14="http://schemas.microsoft.com/office/powerpoint/2010/main" val="28097392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008C4-902A-9C08-A97A-9718650C8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EE0F4CCC-74E1-F103-3D44-E739D15CE6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F1BAC8-3754-F86E-99BF-75FFD19F7F75}"/>
              </a:ext>
            </a:extLst>
          </p:cNvPr>
          <p:cNvSpPr txBox="1"/>
          <p:nvPr/>
        </p:nvSpPr>
        <p:spPr>
          <a:xfrm>
            <a:off x="413657" y="348343"/>
            <a:ext cx="9688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ptos Black" panose="020B0004020202020204" pitchFamily="34" charset="0"/>
              </a:rPr>
              <a:t>RECEBIMENTO/GESTÃO/PRESTAÇÃO DE CONTAS NA PRÁTICA</a:t>
            </a:r>
          </a:p>
          <a:p>
            <a:pPr algn="ctr"/>
            <a:endParaRPr lang="pt-BR" sz="4000" dirty="0">
              <a:latin typeface="Aptos Black" panose="020B00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C317B69-3482-A74B-E6D0-DD3F89513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25" y="2514599"/>
            <a:ext cx="4118658" cy="23909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198E299-F67D-53CE-1C24-A18F38FE8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4598"/>
            <a:ext cx="4118660" cy="23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55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BBCAAE-D6DD-E419-AA73-A6D9E95C1E33}"/>
              </a:ext>
            </a:extLst>
          </p:cNvPr>
          <p:cNvSpPr txBox="1"/>
          <p:nvPr/>
        </p:nvSpPr>
        <p:spPr>
          <a:xfrm>
            <a:off x="250371" y="985610"/>
            <a:ext cx="6172199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 Black" panose="020B0A04020102020204" pitchFamily="34" charset="0"/>
                <a:ea typeface="+mj-ea"/>
                <a:cs typeface="+mj-cs"/>
              </a:rPr>
              <a:t>“ A MENTE QUE SE ABRE A UMA NOVA IDÉIA, JAMAIS VOLTARÁ AO SEU TAMANHO ORIGINAL”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Arial Black" panose="020B0A04020102020204" pitchFamily="34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AE7FDE-E988-44A5-F3E1-98EC4FD117C2}"/>
              </a:ext>
            </a:extLst>
          </p:cNvPr>
          <p:cNvSpPr txBox="1"/>
          <p:nvPr/>
        </p:nvSpPr>
        <p:spPr>
          <a:xfrm>
            <a:off x="838200" y="5860267"/>
            <a:ext cx="4619621" cy="420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Albert Einstein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1FAE9B-E541-7CCA-5BA7-2A079B32A5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5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30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8E20-8E0E-9A41-B795-C90138EB8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0387CA1B-3EF1-9557-95E9-23491D6E616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3C0C37-0FCD-3B50-269D-31D2C01BF3AA}"/>
              </a:ext>
            </a:extLst>
          </p:cNvPr>
          <p:cNvSpPr txBox="1"/>
          <p:nvPr/>
        </p:nvSpPr>
        <p:spPr>
          <a:xfrm>
            <a:off x="413657" y="348343"/>
            <a:ext cx="9688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ptos Black" panose="020B0004020202020204" pitchFamily="34" charset="0"/>
              </a:rPr>
              <a:t>DÚVIDAS</a:t>
            </a:r>
          </a:p>
          <a:p>
            <a:pPr algn="ctr"/>
            <a:endParaRPr lang="pt-BR" sz="4000" dirty="0">
              <a:latin typeface="Aptos Black" panose="020B0004020202020204" pitchFamily="34" charset="0"/>
            </a:endParaRPr>
          </a:p>
          <a:p>
            <a:endParaRPr lang="pt-BR" sz="4000" dirty="0">
              <a:latin typeface="Aptos Black" panose="020B0004020202020204" pitchFamily="34" charset="0"/>
            </a:endParaRPr>
          </a:p>
          <a:p>
            <a:pPr algn="ctr"/>
            <a:endParaRPr lang="pt-BR" sz="4000" dirty="0">
              <a:latin typeface="Aptos Black" panose="020B00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BD1124-0E8D-8141-F017-4A39258B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26" y="3251231"/>
            <a:ext cx="1206719" cy="11446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5742C6E-1BEF-3BFE-F5F9-FFEB5BA57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476" y="4482269"/>
            <a:ext cx="1537818" cy="11446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0997343-AEB5-E114-1EAE-8F5EEC5BE627}"/>
              </a:ext>
            </a:extLst>
          </p:cNvPr>
          <p:cNvSpPr txBox="1"/>
          <p:nvPr/>
        </p:nvSpPr>
        <p:spPr>
          <a:xfrm>
            <a:off x="4245429" y="3592288"/>
            <a:ext cx="458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(44)988078225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1FD47F-C2AF-6FF3-3BA2-5BBE9374FA26}"/>
              </a:ext>
            </a:extLst>
          </p:cNvPr>
          <p:cNvSpPr txBox="1"/>
          <p:nvPr/>
        </p:nvSpPr>
        <p:spPr>
          <a:xfrm>
            <a:off x="4345745" y="4800599"/>
            <a:ext cx="544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labconsultoriaadm@gmail.com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03CF5D-3016-2B83-9D20-03D347907C0C}"/>
              </a:ext>
            </a:extLst>
          </p:cNvPr>
          <p:cNvSpPr txBox="1"/>
          <p:nvPr/>
        </p:nvSpPr>
        <p:spPr>
          <a:xfrm>
            <a:off x="3139026" y="2275114"/>
            <a:ext cx="614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LENON ALEXADRE BILIERI</a:t>
            </a:r>
          </a:p>
        </p:txBody>
      </p:sp>
    </p:spTree>
    <p:extLst>
      <p:ext uri="{BB962C8B-B14F-4D97-AF65-F5344CB8AC3E}">
        <p14:creationId xmlns:p14="http://schemas.microsoft.com/office/powerpoint/2010/main" val="296633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B8C43B47-C5E1-7836-FA2D-A6AE0BD7BC5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B4B5EF-4B77-3535-6FFB-D1717941B414}"/>
              </a:ext>
            </a:extLst>
          </p:cNvPr>
          <p:cNvSpPr txBox="1"/>
          <p:nvPr/>
        </p:nvSpPr>
        <p:spPr>
          <a:xfrm>
            <a:off x="717755" y="245807"/>
            <a:ext cx="10756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B050"/>
                </a:solidFill>
              </a:rPr>
              <a:t>MODALIDADES DE TRANSFERÊNCIAS ESPECIAIS</a:t>
            </a:r>
          </a:p>
        </p:txBody>
      </p:sp>
      <p:graphicFrame>
        <p:nvGraphicFramePr>
          <p:cNvPr id="7" name="CaixaDeTexto 2">
            <a:extLst>
              <a:ext uri="{FF2B5EF4-FFF2-40B4-BE49-F238E27FC236}">
                <a16:creationId xmlns:a16="http://schemas.microsoft.com/office/drawing/2014/main" id="{BB6E0172-2436-43F9-0787-6D593E6D79D6}"/>
              </a:ext>
            </a:extLst>
          </p:cNvPr>
          <p:cNvGraphicFramePr/>
          <p:nvPr/>
        </p:nvGraphicFramePr>
        <p:xfrm>
          <a:off x="403123" y="3087331"/>
          <a:ext cx="11326761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415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14C476-38B0-160E-17EA-1FE4A2A4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2191998" cy="6858000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C8553E3-2298-2CC2-46C7-97760CBDB66D}"/>
              </a:ext>
            </a:extLst>
          </p:cNvPr>
          <p:cNvSpPr txBox="1"/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CUSTEIO – GND 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F44B1A-6895-33CF-576C-3D5FA0A4052C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dirty="0" err="1">
                <a:effectLst/>
              </a:rPr>
              <a:t>Destinado</a:t>
            </a:r>
            <a:r>
              <a:rPr lang="en-US" sz="3200" b="1" i="0" dirty="0">
                <a:effectLst/>
              </a:rPr>
              <a:t> a </a:t>
            </a:r>
            <a:r>
              <a:rPr lang="en-US" sz="3200" b="1" i="0" dirty="0" err="1">
                <a:effectLst/>
              </a:rPr>
              <a:t>despesas</a:t>
            </a:r>
            <a:r>
              <a:rPr lang="en-US" sz="3200" b="1" i="0" dirty="0">
                <a:effectLst/>
              </a:rPr>
              <a:t> com a </a:t>
            </a:r>
            <a:r>
              <a:rPr lang="en-US" sz="3200" b="1" i="0" dirty="0" err="1">
                <a:effectLst/>
              </a:rPr>
              <a:t>manutenção</a:t>
            </a:r>
            <a:r>
              <a:rPr lang="en-US" sz="3200" b="1" i="0" dirty="0">
                <a:effectLst/>
              </a:rPr>
              <a:t> e o </a:t>
            </a:r>
            <a:r>
              <a:rPr lang="en-US" sz="3200" b="1" i="0" dirty="0" err="1">
                <a:effectLst/>
              </a:rPr>
              <a:t>funcionamento</a:t>
            </a:r>
            <a:r>
              <a:rPr lang="en-US" sz="3200" b="1" i="0" dirty="0">
                <a:effectLst/>
              </a:rPr>
              <a:t> da </a:t>
            </a:r>
            <a:r>
              <a:rPr lang="en-US" sz="3200" b="1" i="0" dirty="0" err="1">
                <a:effectLst/>
              </a:rPr>
              <a:t>máquina</a:t>
            </a:r>
            <a:r>
              <a:rPr lang="en-US" sz="3200" b="1" i="0" dirty="0">
                <a:effectLst/>
              </a:rPr>
              <a:t> </a:t>
            </a:r>
            <a:r>
              <a:rPr lang="en-US" sz="3200" b="1" i="0" dirty="0" err="1">
                <a:effectLst/>
              </a:rPr>
              <a:t>administrativa</a:t>
            </a:r>
            <a:r>
              <a:rPr lang="en-US" sz="3200" b="1" i="0" dirty="0">
                <a:effectLst/>
              </a:rPr>
              <a:t> do </a:t>
            </a:r>
            <a:r>
              <a:rPr lang="en-US" sz="3200" b="1" i="0" dirty="0" err="1">
                <a:effectLst/>
              </a:rPr>
              <a:t>governo</a:t>
            </a:r>
            <a:r>
              <a:rPr lang="en-US" sz="3200" b="1" i="0" dirty="0">
                <a:effectLst/>
              </a:rPr>
              <a:t>;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/>
              <a:t>Vedação</a:t>
            </a:r>
            <a:r>
              <a:rPr lang="en-US" sz="3200" b="1" dirty="0"/>
              <a:t> para </a:t>
            </a:r>
            <a:r>
              <a:rPr lang="en-US" sz="3200" b="1" dirty="0" err="1"/>
              <a:t>uso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folha</a:t>
            </a:r>
            <a:r>
              <a:rPr lang="en-US" sz="3200" b="1" dirty="0"/>
              <a:t> de </a:t>
            </a:r>
            <a:r>
              <a:rPr lang="en-US" sz="3200" b="1" dirty="0" err="1"/>
              <a:t>pagamento</a:t>
            </a:r>
            <a:r>
              <a:rPr lang="en-US" sz="32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65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0EA14E-8309-13BB-4160-B22E808B16A5}"/>
              </a:ext>
            </a:extLst>
          </p:cNvPr>
          <p:cNvSpPr txBox="1"/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INVESTIMENTO – GND 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48B2BE-46A4-0F34-F5DD-8C3B4195374F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oltado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para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planejamento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e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execução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de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obras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realização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de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programas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especiais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de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trabalho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aquisição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de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instalações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equipamento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e material </a:t>
            </a:r>
            <a:r>
              <a:rPr lang="en-US" sz="3600" b="1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permanente</a:t>
            </a:r>
            <a:r>
              <a:rPr lang="en-US" sz="36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.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6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2306</Words>
  <Application>Microsoft Office PowerPoint</Application>
  <PresentationFormat>Widescreen</PresentationFormat>
  <Paragraphs>242</Paragraphs>
  <Slides>67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8" baseType="lpstr">
      <vt:lpstr>Aharoni</vt:lpstr>
      <vt:lpstr>Aptos</vt:lpstr>
      <vt:lpstr>Aptos Black</vt:lpstr>
      <vt:lpstr>Aptos Display</vt:lpstr>
      <vt:lpstr>Arial</vt:lpstr>
      <vt:lpstr>Arial Black</vt:lpstr>
      <vt:lpstr>Calibri</vt:lpstr>
      <vt:lpstr>Montserrat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LENON ALEXANDRE BILIERI</dc:creator>
  <cp:lastModifiedBy>LENON ALEXANDRE BILIERI</cp:lastModifiedBy>
  <cp:revision>28</cp:revision>
  <dcterms:created xsi:type="dcterms:W3CDTF">2024-08-15T13:52:00Z</dcterms:created>
  <dcterms:modified xsi:type="dcterms:W3CDTF">2025-11-27T15:09:05Z</dcterms:modified>
</cp:coreProperties>
</file>